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10.xml" ContentType="application/vnd.openxmlformats-officedocument.themeOverr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Override9.xml" ContentType="application/vnd.openxmlformats-officedocument.themeOverr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56" r:id="rId2"/>
    <p:sldId id="257" r:id="rId3"/>
    <p:sldId id="259" r:id="rId4"/>
    <p:sldId id="261" r:id="rId5"/>
    <p:sldId id="269" r:id="rId6"/>
    <p:sldId id="262" r:id="rId7"/>
    <p:sldId id="265" r:id="rId8"/>
    <p:sldId id="264" r:id="rId9"/>
    <p:sldId id="266" r:id="rId10"/>
    <p:sldId id="267" r:id="rId11"/>
    <p:sldId id="268" r:id="rId12"/>
  </p:sldIdLst>
  <p:sldSz cx="9144000" cy="6858000" type="screen4x3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A314D-F24D-4025-8243-1A1EAD03A9EF}" type="datetimeFigureOut">
              <a:rPr lang="en-US" smtClean="0"/>
              <a:t>5/30/2010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C41738-CF24-413C-A538-84D92F1A6DF3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02395066-3B76-40EC-9018-61F78E7401F4}" type="datetimeFigureOut">
              <a:rPr lang="th-TH" smtClean="0"/>
              <a:pPr/>
              <a:t>30/05/53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4E2A6A67-8870-4829-923D-3A76CB04AE43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h-TH" sz="4400" b="1" dirty="0" smtClean="0"/>
              <a:t>การรับรู้และการสร้างสรรค์ความรู้ของมนุษย์</a:t>
            </a:r>
            <a:endParaRPr lang="th-TH" sz="44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อ่านออก - เขียนได้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4759472"/>
          </a:xfrm>
        </p:spPr>
        <p:txBody>
          <a:bodyPr>
            <a:normAutofit/>
          </a:bodyPr>
          <a:lstStyle/>
          <a:p>
            <a:pPr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อ่านออก	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เรียนรู้ผ่านกระบวนการแสวงหาความรู้  เข้าใจ</a:t>
            </a:r>
          </a:p>
          <a:p>
            <a:pPr>
              <a:lnSpc>
                <a:spcPct val="110000"/>
              </a:lnSpc>
              <a:spcBef>
                <a:spcPts val="0"/>
              </a:spcBef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ตีความ / แปลความ</a:t>
            </a:r>
          </a:p>
          <a:p>
            <a:pPr>
              <a:buNone/>
              <a:tabLst>
                <a:tab pos="1347788" algn="l"/>
                <a:tab pos="1708150" algn="l"/>
              </a:tabLst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</a:t>
            </a:r>
            <a:r>
              <a:rPr lang="th-TH" sz="3200" b="1" i="1" dirty="0" smtClean="0">
                <a:solidFill>
                  <a:schemeClr val="accent5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เท่าทัน</a:t>
            </a:r>
          </a:p>
          <a:p>
            <a:pPr>
              <a:buNone/>
              <a:tabLst>
                <a:tab pos="1347788" algn="l"/>
                <a:tab pos="1708150" algn="l"/>
              </a:tabLst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เขียนได้	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สร้างสรรค์ได้</a:t>
            </a:r>
          </a:p>
          <a:p>
            <a:pPr>
              <a:buNone/>
              <a:tabLst>
                <a:tab pos="1347788" algn="l"/>
                <a:tab pos="1708150" algn="l"/>
              </a:tabLst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	</a:t>
            </a:r>
            <a:r>
              <a:rPr lang="th-TH" sz="3200" b="1" i="1" dirty="0" smtClean="0">
                <a:solidFill>
                  <a:schemeClr val="accent5">
                    <a:lumMod val="75000"/>
                  </a:schemeClr>
                </a:solidFill>
                <a:latin typeface="Browallia New" pitchFamily="34" charset="-34"/>
                <a:cs typeface="Browallia New" pitchFamily="34" charset="-34"/>
              </a:rPr>
              <a:t>เท่าทำ  หรือ  ทำเป็น</a:t>
            </a:r>
            <a:endParaRPr lang="th-TH" sz="3200" b="1" i="1" dirty="0" smtClean="0">
              <a:solidFill>
                <a:schemeClr val="accent5">
                  <a:lumMod val="75000"/>
                </a:schemeClr>
              </a:solidFill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ลูกศรลง 3"/>
          <p:cNvSpPr/>
          <p:nvPr/>
        </p:nvSpPr>
        <p:spPr>
          <a:xfrm>
            <a:off x="3500430" y="2643182"/>
            <a:ext cx="285752" cy="64294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ลูกศรลง 4"/>
          <p:cNvSpPr/>
          <p:nvPr/>
        </p:nvSpPr>
        <p:spPr>
          <a:xfrm>
            <a:off x="3500430" y="4929198"/>
            <a:ext cx="285752" cy="642942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842248" cy="4759472"/>
          </a:xfrm>
        </p:spPr>
        <p:txBody>
          <a:bodyPr>
            <a:normAutofit/>
          </a:bodyPr>
          <a:lstStyle/>
          <a:p>
            <a:pPr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บัณฑิต</a:t>
            </a:r>
            <a:r>
              <a:rPr lang="th-TH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 </a:t>
            </a:r>
            <a:r>
              <a:rPr lang="th-TH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en-US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   ผู</a:t>
            </a:r>
            <a:r>
              <a:rPr lang="th-TH" sz="3200" b="1" dirty="0" smtClean="0">
                <a:solidFill>
                  <a:schemeClr val="accent5">
                    <a:lumMod val="20000"/>
                    <a:lumOff val="80000"/>
                  </a:schemeClr>
                </a:solidFill>
                <a:latin typeface="Browallia New" pitchFamily="34" charset="-34"/>
                <a:cs typeface="Browallia New" pitchFamily="34" charset="-34"/>
              </a:rPr>
              <a:t>้สามารถอ่านออก – เขียนได้บนฐานของการคิดดี - ทำดี</a:t>
            </a:r>
            <a:endParaRPr lang="th-TH" sz="3200" b="1" dirty="0" smtClean="0">
              <a:solidFill>
                <a:schemeClr val="accent5">
                  <a:lumMod val="20000"/>
                  <a:lumOff val="80000"/>
                </a:schemeClr>
              </a:solidFill>
              <a:latin typeface="Browallia New" pitchFamily="34" charset="-34"/>
              <a:cs typeface="Browallia New" pitchFamily="34" charset="-34"/>
            </a:endParaRPr>
          </a:p>
          <a:p>
            <a:pPr marL="1071563" indent="-446088">
              <a:lnSpc>
                <a:spcPct val="11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q"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การสร้างสรรค์ความรู้</a:t>
            </a:r>
          </a:p>
          <a:p>
            <a:pPr marL="1071563" indent="-446088">
              <a:lnSpc>
                <a:spcPct val="11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75000"/>
              <a:buFont typeface="Wingdings" pitchFamily="2" charset="2"/>
              <a:buChar char="q"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มีการรวมตนเข้าเป็นส่วนหนึ่งของชุมชนและสังคม  </a:t>
            </a:r>
          </a:p>
          <a:p>
            <a:pPr marL="1071563" indent="-446088">
              <a:lnSpc>
                <a:spcPct val="110000"/>
              </a:lnSpc>
              <a:spcBef>
                <a:spcPts val="0"/>
              </a:spcBef>
              <a:buClr>
                <a:schemeClr val="accent2">
                  <a:lumMod val="60000"/>
                  <a:lumOff val="40000"/>
                </a:schemeClr>
              </a:buClr>
              <a:buSzPct val="75000"/>
              <a:buNone/>
              <a:tabLst>
                <a:tab pos="1347788" algn="l"/>
                <a:tab pos="1708150" algn="l"/>
              </a:tabLst>
            </a:pPr>
            <a:r>
              <a:rPr lang="th-TH" sz="32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200" b="1" dirty="0" smtClean="0">
                <a:solidFill>
                  <a:srgbClr val="FFFF00"/>
                </a:solidFill>
                <a:latin typeface="Browallia New" pitchFamily="34" charset="-34"/>
                <a:cs typeface="Browallia New" pitchFamily="34" charset="-34"/>
              </a:rPr>
              <a:t>ไม่แบ่งแยก  ไม่แปลกแยก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</a:t>
            </a:r>
            <a:endParaRPr lang="th-TH" sz="4000" b="1" dirty="0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quarter" idx="1"/>
          </p:nvPr>
        </p:nvSpPr>
        <p:spPr>
          <a:xfrm>
            <a:off x="1385894" y="3071810"/>
            <a:ext cx="1757346" cy="7572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ผัสสะ</a:t>
            </a:r>
            <a:endParaRPr lang="th-TH" sz="3200" b="1" dirty="0"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4" name="ตัวยึดเนื้อหา 2"/>
          <p:cNvSpPr txBox="1">
            <a:spLocks/>
          </p:cNvSpPr>
          <p:nvPr/>
        </p:nvSpPr>
        <p:spPr>
          <a:xfrm>
            <a:off x="6786578" y="3071810"/>
            <a:ext cx="1757346" cy="1042981"/>
          </a:xfrm>
          <a:prstGeom prst="rect">
            <a:avLst/>
          </a:prstGeom>
          <a:ln w="38100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ใจ </a:t>
            </a: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 =</a:t>
            </a:r>
            <a:r>
              <a:rPr lang="de-DE" sz="3200" b="1" dirty="0" smtClean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รับรู้</a:t>
            </a:r>
            <a:endParaRPr kumimoji="0" lang="th-TH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owallia New" pitchFamily="34" charset="-34"/>
              <a:cs typeface="Browallia New" pitchFamily="34" charset="-34"/>
            </a:endParaRPr>
          </a:p>
        </p:txBody>
      </p:sp>
      <p:sp>
        <p:nvSpPr>
          <p:cNvPr id="5" name="ตัวยึดเนื้อหา 2"/>
          <p:cNvSpPr txBox="1">
            <a:spLocks/>
          </p:cNvSpPr>
          <p:nvPr/>
        </p:nvSpPr>
        <p:spPr>
          <a:xfrm>
            <a:off x="4386290" y="1857364"/>
            <a:ext cx="1629019" cy="3786214"/>
          </a:xfrm>
          <a:prstGeom prst="rect">
            <a:avLst/>
          </a:prstGeom>
          <a:noFill/>
          <a:ln w="38100">
            <a:noFill/>
          </a:ln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cs typeface="Browallia New" pitchFamily="34" charset="-34"/>
              </a:rPr>
              <a:t>หู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ตา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cs typeface="Browallia New" pitchFamily="34" charset="-34"/>
              </a:rPr>
              <a:t>จมูก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ลิ้น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cs typeface="Browallia New" pitchFamily="34" charset="-34"/>
              </a:rPr>
              <a:t>กาย</a:t>
            </a:r>
          </a:p>
        </p:txBody>
      </p:sp>
      <p:cxnSp>
        <p:nvCxnSpPr>
          <p:cNvPr id="7" name="ลูกศรเชื่อมต่อแบบตรง 6"/>
          <p:cNvCxnSpPr/>
          <p:nvPr/>
        </p:nvCxnSpPr>
        <p:spPr>
          <a:xfrm>
            <a:off x="5286380" y="2143116"/>
            <a:ext cx="1285884" cy="11430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ลูกศรเชื่อมต่อแบบตรง 8"/>
          <p:cNvCxnSpPr/>
          <p:nvPr/>
        </p:nvCxnSpPr>
        <p:spPr>
          <a:xfrm>
            <a:off x="5286380" y="2714620"/>
            <a:ext cx="1214446" cy="57150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ลูกศรเชื่อมต่อแบบตรง 10"/>
          <p:cNvCxnSpPr/>
          <p:nvPr/>
        </p:nvCxnSpPr>
        <p:spPr>
          <a:xfrm>
            <a:off x="5286380" y="3286124"/>
            <a:ext cx="1143008" cy="1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ลูกศรเชื่อมต่อแบบตรง 12"/>
          <p:cNvCxnSpPr/>
          <p:nvPr/>
        </p:nvCxnSpPr>
        <p:spPr>
          <a:xfrm flipV="1">
            <a:off x="5357818" y="3286124"/>
            <a:ext cx="1143008" cy="64294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/>
          <p:nvPr/>
        </p:nvCxnSpPr>
        <p:spPr>
          <a:xfrm rot="5400000" flipH="1" flipV="1">
            <a:off x="5357818" y="3357562"/>
            <a:ext cx="1143008" cy="11430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 flipV="1">
            <a:off x="2428860" y="2214554"/>
            <a:ext cx="1643074" cy="1071570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ตัวเชื่อมต่อตรง 18"/>
          <p:cNvCxnSpPr/>
          <p:nvPr/>
        </p:nvCxnSpPr>
        <p:spPr>
          <a:xfrm flipV="1">
            <a:off x="2428860" y="2714620"/>
            <a:ext cx="1643074" cy="57150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ตัวเชื่อมต่อตรง 20"/>
          <p:cNvCxnSpPr/>
          <p:nvPr/>
        </p:nvCxnSpPr>
        <p:spPr>
          <a:xfrm>
            <a:off x="2428860" y="3286124"/>
            <a:ext cx="1643074" cy="158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ตัวเชื่อมต่อตรง 22"/>
          <p:cNvCxnSpPr/>
          <p:nvPr/>
        </p:nvCxnSpPr>
        <p:spPr>
          <a:xfrm>
            <a:off x="2428860" y="3286124"/>
            <a:ext cx="1643074" cy="57150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ตัวเชื่อมต่อตรง 24"/>
          <p:cNvCxnSpPr/>
          <p:nvPr/>
        </p:nvCxnSpPr>
        <p:spPr>
          <a:xfrm>
            <a:off x="2428860" y="3286124"/>
            <a:ext cx="1643074" cy="1143008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45720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เมื่อรับรู้ 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-  จึงแปลความหมายด้วยประสบการณ์ในชีวิต</a:t>
            </a:r>
          </a:p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			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ชอบ		ไม่ชอบ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สวย		ไม่สวย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อร่อย    เปรี้ยว    หวาน    เค็ม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เพราะ    เฉย ๆ    ร้อนแรง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ฯลฯ</a:t>
            </a:r>
            <a:endParaRPr lang="th-TH" sz="3200" dirty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511666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การรับรู้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  จะคมชัด		- สติ / สมาธิ  กำกับ</a:t>
            </a:r>
          </a:p>
          <a:p>
            <a:pPr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ความสำคัญของชั่วขณะที่มีชีวิต	- มีสติกำกับ</a:t>
            </a: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spcBef>
                <a:spcPts val="2400"/>
              </a:spcBef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ปาฏิหาริย์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แห่งการ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ตื่นอยู่เสมอ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</p:txBody>
      </p:sp>
      <p:pic>
        <p:nvPicPr>
          <p:cNvPr id="10242" name="Picture 2" descr="http://www.komol.com/autopage/images/TueJuly200510931_1-b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3286124"/>
            <a:ext cx="2011029" cy="2936102"/>
          </a:xfrm>
          <a:prstGeom prst="rect">
            <a:avLst/>
          </a:prstGeom>
          <a:noFill/>
        </p:spPr>
      </p:pic>
      <p:pic>
        <p:nvPicPr>
          <p:cNvPr id="10244" name="Picture 4" descr="http://4.bp.blogspot.com/_sW4r4uaWCNM/SlbKtdoy4TI/AAAAAAAAAB4/BKsNjvJVnRg/s200/clip_image00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14810" y="3286124"/>
            <a:ext cx="1947757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504522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h-TH" sz="3200" b="1" dirty="0" smtClean="0">
                <a:solidFill>
                  <a:schemeClr val="accent1">
                    <a:lumMod val="50000"/>
                  </a:schemeClr>
                </a:solidFill>
                <a:latin typeface="Browallia New" pitchFamily="34" charset="-34"/>
                <a:cs typeface="Browallia New" pitchFamily="34" charset="-34"/>
              </a:rPr>
              <a:t>ให้นักศึกษาย้อนคิดถึงภาพที่เป็นวัยเด็กที่สุดเท่าที่จะจำได้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บรรยายภาพนั้น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อยู่ที่ไหน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เวลาอะไร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ตัวเองทำอะไรอยู่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แต่งตัวอย่างไร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อยู่กับใคร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รู้สึกอย่างไร</a:t>
            </a:r>
          </a:p>
          <a:p>
            <a:pPr marL="1071563" indent="-349250">
              <a:buClr>
                <a:schemeClr val="tx1"/>
              </a:buClr>
              <a:buFont typeface="Wingdings" pitchFamily="2" charset="2"/>
              <a:buChar char="§"/>
            </a:pPr>
            <a:r>
              <a:rPr lang="th-TH" sz="2800" dirty="0" smtClean="0">
                <a:latin typeface="Browallia New" pitchFamily="34" charset="-34"/>
                <a:cs typeface="Browallia New" pitchFamily="34" charset="-34"/>
              </a:rPr>
              <a:t>ทำไมจึงเป็นภาพที่อยู่ในความทรงจำ</a:t>
            </a:r>
            <a:endParaRPr lang="th-TH" sz="2800" dirty="0" smtClean="0">
              <a:latin typeface="Browallia New" pitchFamily="34" charset="-34"/>
              <a:cs typeface="Browallia New" pitchFamily="34" charset="-34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การรับรู้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533095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จากการชัดคมในเรื่องผัสสะ มนุษย์จึงพัฒนาศิลปะ วัฒนธรรม</a:t>
            </a:r>
          </a:p>
          <a:p>
            <a:pPr>
              <a:buNone/>
            </a:pPr>
            <a:endParaRPr lang="th-TH" sz="3200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สื่อสารอารมณ์ความรู้สึก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+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เรื่องราว </a:t>
            </a:r>
            <a:r>
              <a:rPr lang="en-US" sz="3200" dirty="0" smtClean="0">
                <a:latin typeface="Browallia New" pitchFamily="34" charset="-34"/>
                <a:cs typeface="Browallia New" pitchFamily="34" charset="-34"/>
              </a:rPr>
              <a:t>+ </a:t>
            </a:r>
            <a:r>
              <a:rPr lang="th-TH" sz="3200" dirty="0" smtClean="0">
                <a:latin typeface="Browallia New" pitchFamily="34" charset="-34"/>
                <a:cs typeface="Browallia New" pitchFamily="34" charset="-34"/>
              </a:rPr>
              <a:t>รูปแบบต่าง ๆ</a:t>
            </a: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ภาพ		ดนตรี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การร่ายรำ	พิธีกรรม</a:t>
            </a:r>
          </a:p>
          <a:p>
            <a:pPr>
              <a:buNone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				เรื่องเล่า	เสื้อผ้า</a:t>
            </a:r>
            <a:endParaRPr lang="th-TH" sz="3200" dirty="0">
              <a:latin typeface="Browallia New" pitchFamily="34" charset="-34"/>
              <a:cs typeface="Browallia New" pitchFamily="34" charset="-34"/>
            </a:endParaRPr>
          </a:p>
        </p:txBody>
      </p:sp>
      <p:cxnSp>
        <p:nvCxnSpPr>
          <p:cNvPr id="5" name="ลูกศรเชื่อมต่อแบบตรง 4"/>
          <p:cNvCxnSpPr/>
          <p:nvPr/>
        </p:nvCxnSpPr>
        <p:spPr>
          <a:xfrm rot="5400000">
            <a:off x="4071934" y="2357430"/>
            <a:ext cx="571504" cy="1588"/>
          </a:xfrm>
          <a:prstGeom prst="straightConnector1">
            <a:avLst/>
          </a:prstGeom>
          <a:ln w="3810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285720" y="2285992"/>
            <a:ext cx="4214842" cy="4000528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การสร้างสรรค์ความรู้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9018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การสร้างสรรค์ </a:t>
            </a:r>
            <a:r>
              <a:rPr lang="en-US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+  </a:t>
            </a: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ความรู้  </a:t>
            </a:r>
            <a:r>
              <a:rPr lang="en-US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 ความเป็นบวก</a:t>
            </a:r>
          </a:p>
        </p:txBody>
      </p:sp>
      <p:sp>
        <p:nvSpPr>
          <p:cNvPr id="6" name="ตัวยึดเนื้อหา 15"/>
          <p:cNvSpPr txBox="1">
            <a:spLocks/>
          </p:cNvSpPr>
          <p:nvPr/>
        </p:nvSpPr>
        <p:spPr>
          <a:xfrm>
            <a:off x="301752" y="2285992"/>
            <a:ext cx="4270248" cy="392909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การสร้างสรรค์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3200" b="1" noProof="0" dirty="0" smtClean="0">
                <a:latin typeface="Browallia New" pitchFamily="34" charset="-34"/>
                <a:cs typeface="Browallia New" pitchFamily="34" charset="-34"/>
              </a:rPr>
              <a:t>วิธีการ / เทคนิค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ขบวนการ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การสื่อสาร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ความคิดริเริ่ม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ความเป็นศิลปะ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43438" y="2285992"/>
            <a:ext cx="4214842" cy="4000528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ตัวยึดเนื้อหา 15"/>
          <p:cNvSpPr txBox="1">
            <a:spLocks/>
          </p:cNvSpPr>
          <p:nvPr/>
        </p:nvSpPr>
        <p:spPr>
          <a:xfrm>
            <a:off x="4714876" y="2285992"/>
            <a:ext cx="4071966" cy="40005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ความรู้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อารมณ์ ความรู้สึกต่าง ๆ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ข้อมูล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การรับรู้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ปรากฏการณ์รอบตัว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285720" y="2285992"/>
            <a:ext cx="4214842" cy="2357454"/>
          </a:xfrm>
          <a:prstGeom prst="rect">
            <a:avLst/>
          </a:prstGeom>
          <a:solidFill>
            <a:schemeClr val="accent1">
              <a:alpha val="48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การสร้างสรรค์ความรู้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9018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การสร้างสรรค์ </a:t>
            </a:r>
            <a:r>
              <a:rPr lang="en-US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+  </a:t>
            </a: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ความรู้  </a:t>
            </a:r>
            <a:r>
              <a:rPr lang="en-US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  ความเป็นบวก</a:t>
            </a:r>
          </a:p>
        </p:txBody>
      </p:sp>
      <p:sp>
        <p:nvSpPr>
          <p:cNvPr id="6" name="ตัวยึดเนื้อหา 15"/>
          <p:cNvSpPr txBox="1">
            <a:spLocks/>
          </p:cNvSpPr>
          <p:nvPr/>
        </p:nvSpPr>
        <p:spPr>
          <a:xfrm>
            <a:off x="301752" y="2285992"/>
            <a:ext cx="4270248" cy="392909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การสร้างสรรค์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2000" b="1" noProof="0" dirty="0" smtClean="0">
                <a:latin typeface="Browallia New" pitchFamily="34" charset="-34"/>
                <a:cs typeface="Browallia New" pitchFamily="34" charset="-34"/>
              </a:rPr>
              <a:t>วิธีการ / เทคนิค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2000" b="1" dirty="0" smtClean="0">
                <a:latin typeface="Browallia New" pitchFamily="34" charset="-34"/>
                <a:cs typeface="Browallia New" pitchFamily="34" charset="-34"/>
              </a:rPr>
              <a:t>ขบวนการ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การสื่อสาร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2000" b="1" dirty="0" smtClean="0">
                <a:latin typeface="Browallia New" pitchFamily="34" charset="-34"/>
                <a:cs typeface="Browallia New" pitchFamily="34" charset="-34"/>
              </a:rPr>
              <a:t>ความคิดริเริ่ม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5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ความเป็นศิลปะ</a:t>
            </a:r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4643438" y="2285992"/>
            <a:ext cx="4214842" cy="2357454"/>
          </a:xfrm>
          <a:prstGeom prst="rect">
            <a:avLst/>
          </a:prstGeom>
          <a:solidFill>
            <a:srgbClr val="00B0F0">
              <a:alpha val="50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7" name="ตัวยึดเนื้อหา 15"/>
          <p:cNvSpPr txBox="1">
            <a:spLocks/>
          </p:cNvSpPr>
          <p:nvPr/>
        </p:nvSpPr>
        <p:spPr>
          <a:xfrm>
            <a:off x="4714876" y="2285992"/>
            <a:ext cx="4071966" cy="400052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2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ความรู้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อารมณ์ ความรู้สึกต่าง ๆ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ข้อมูล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lang="th-TH" sz="1800" b="1" dirty="0" smtClean="0">
                <a:latin typeface="Browallia New" pitchFamily="34" charset="-34"/>
                <a:cs typeface="Browallia New" pitchFamily="34" charset="-34"/>
              </a:rPr>
              <a:t>การรับรู้</a:t>
            </a:r>
          </a:p>
          <a:p>
            <a:pPr marL="450850" marR="0" lvl="0" indent="-45085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7030A0"/>
              </a:buClr>
              <a:buSzPct val="85000"/>
              <a:buFont typeface="Wingdings" pitchFamily="2" charset="2"/>
              <a:buChar char="Ø"/>
              <a:tabLst/>
              <a:defRPr/>
            </a:pPr>
            <a:r>
              <a:rPr kumimoji="0" lang="th-TH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ปรากฏการณ์รอบตัว</a:t>
            </a:r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85720" y="4714884"/>
            <a:ext cx="8572560" cy="1643074"/>
          </a:xfrm>
          <a:prstGeom prst="rect">
            <a:avLst/>
          </a:prstGeom>
          <a:solidFill>
            <a:srgbClr val="92D050">
              <a:alpha val="4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1" name="ลูกศรลง 10"/>
          <p:cNvSpPr/>
          <p:nvPr/>
        </p:nvSpPr>
        <p:spPr>
          <a:xfrm>
            <a:off x="4000496" y="4143380"/>
            <a:ext cx="1143008" cy="785818"/>
          </a:xfrm>
          <a:prstGeom prst="downArrow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ตัวยึดเนื้อหา 15"/>
          <p:cNvSpPr txBox="1">
            <a:spLocks/>
          </p:cNvSpPr>
          <p:nvPr/>
        </p:nvSpPr>
        <p:spPr>
          <a:xfrm>
            <a:off x="454152" y="5357826"/>
            <a:ext cx="2403336" cy="10096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kumimoji="0" lang="th-TH" sz="3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rowallia New" pitchFamily="34" charset="-34"/>
                <a:ea typeface="+mn-ea"/>
                <a:cs typeface="Browallia New" pitchFamily="34" charset="-34"/>
              </a:rPr>
              <a:t>สังเคราะห์</a:t>
            </a:r>
          </a:p>
        </p:txBody>
      </p:sp>
      <p:sp>
        <p:nvSpPr>
          <p:cNvPr id="14" name="ตัวยึดเนื้อหา 15"/>
          <p:cNvSpPr txBox="1">
            <a:spLocks/>
          </p:cNvSpPr>
          <p:nvPr/>
        </p:nvSpPr>
        <p:spPr>
          <a:xfrm>
            <a:off x="2786050" y="4714884"/>
            <a:ext cx="6357950" cy="165259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ด้วยเวลา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ด้วยบริบทรอบตัว  </a:t>
            </a:r>
          </a:p>
          <a:p>
            <a:pPr marL="274320" marR="0" lvl="0" indent="-27432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85000"/>
              <a:buFont typeface="Wingdings 2"/>
              <a:buNone/>
              <a:tabLst/>
              <a:defRPr/>
            </a:pPr>
            <a:r>
              <a:rPr lang="th-TH" sz="3000" b="1" dirty="0">
                <a:latin typeface="Browallia New" pitchFamily="34" charset="-34"/>
                <a:cs typeface="Browallia New" pitchFamily="34" charset="-34"/>
              </a:rPr>
              <a:t>	</a:t>
            </a:r>
            <a:r>
              <a:rPr lang="th-TH" sz="3000" b="1" dirty="0" smtClean="0">
                <a:latin typeface="Browallia New" pitchFamily="34" charset="-34"/>
                <a:cs typeface="Browallia New" pitchFamily="34" charset="-34"/>
              </a:rPr>
              <a:t>-  ภูมิศาสตร์  (สภาพแวดล้อมต่าง ๆ   อากาศ)</a:t>
            </a:r>
            <a:endParaRPr kumimoji="0" lang="th-TH" sz="3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Browallia New" pitchFamily="34" charset="-34"/>
              <a:ea typeface="+mn-ea"/>
              <a:cs typeface="Browall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h-TH" sz="4000" b="1" dirty="0" smtClean="0"/>
              <a:t>การสร้างสรรค์ความรู้</a:t>
            </a:r>
            <a:endParaRPr lang="th-TH" sz="4000" b="1" dirty="0"/>
          </a:p>
        </p:txBody>
      </p:sp>
      <p:sp>
        <p:nvSpPr>
          <p:cNvPr id="16" name="ตัวยึดเนื้อหา 15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485090" cy="47594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de-DE" sz="3200" b="1" dirty="0" smtClean="0">
                <a:latin typeface="Browallia New" pitchFamily="34" charset="-34"/>
                <a:cs typeface="Browallia New" pitchFamily="34" charset="-34"/>
              </a:rPr>
              <a:t>  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ต้องสร้างสิ่งดีงามให้กับสังคมมนุษย์และสรรพสิ่งทั้งหลาย</a:t>
            </a:r>
          </a:p>
          <a:p>
            <a:pPr>
              <a:buNone/>
            </a:pPr>
            <a:r>
              <a:rPr lang="en-US" sz="3200" b="1" dirty="0" smtClean="0">
                <a:latin typeface="Browallia New" pitchFamily="34" charset="-34"/>
                <a:cs typeface="Browallia New" pitchFamily="34" charset="-34"/>
              </a:rPr>
              <a:t>=</a:t>
            </a:r>
            <a:r>
              <a:rPr lang="th-TH" sz="3200" b="1" dirty="0" smtClean="0">
                <a:latin typeface="Browallia New" pitchFamily="34" charset="-34"/>
                <a:cs typeface="Browallia New" pitchFamily="34" charset="-34"/>
              </a:rPr>
              <a:t>  ขับเคลื่อนสังคมบนฐานการเคารพของสรรพชีวิตทั้งมวล</a:t>
            </a: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endParaRPr lang="th-TH" sz="3200" b="1" dirty="0" smtClean="0">
              <a:latin typeface="Browallia New" pitchFamily="34" charset="-34"/>
              <a:cs typeface="Browallia New" pitchFamily="34" charset="-34"/>
            </a:endParaRPr>
          </a:p>
          <a:p>
            <a:pPr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ไม่ใช่การเอามนุษย์เป็นศูนย์กลาง  เอาเปรียบผู้อื่น</a:t>
            </a:r>
          </a:p>
          <a:p>
            <a:pPr>
              <a:buNone/>
            </a:pPr>
            <a:r>
              <a:rPr lang="th-TH" sz="3200" b="1" dirty="0" smtClean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ไม่ใช่ไปส่งเสริมอำนาจการอำนวยประโยชน์เฉพาะตนและพวกพ้อง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อุดมสมบูรณ์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10.xml><?xml version="1.0" encoding="utf-8"?>
<a:themeOverride xmlns:a="http://schemas.openxmlformats.org/drawingml/2006/main">
  <a:clrScheme name="กำหนดเอง 2">
    <a:dk1>
      <a:sysClr val="windowText" lastClr="000000"/>
    </a:dk1>
    <a:lt1>
      <a:sysClr val="window" lastClr="FFFFFF"/>
    </a:lt1>
    <a:dk2>
      <a:srgbClr val="F7C890"/>
    </a:dk2>
    <a:lt2>
      <a:srgbClr val="FEFAC9"/>
    </a:lt2>
    <a:accent1>
      <a:srgbClr val="A5B592"/>
    </a:accent1>
    <a:accent2>
      <a:srgbClr val="F3A447"/>
    </a:accent2>
    <a:accent3>
      <a:srgbClr val="E7BC29"/>
    </a:accent3>
    <a:accent4>
      <a:srgbClr val="D092A7"/>
    </a:accent4>
    <a:accent5>
      <a:srgbClr val="9C85C0"/>
    </a:accent5>
    <a:accent6>
      <a:srgbClr val="809EC2"/>
    </a:accent6>
    <a:hlink>
      <a:srgbClr val="8E58B6"/>
    </a:hlink>
    <a:folHlink>
      <a:srgbClr val="7F6F6F"/>
    </a:folHlink>
  </a:clrScheme>
</a:themeOverride>
</file>

<file path=ppt/theme/themeOverride11.xml><?xml version="1.0" encoding="utf-8"?>
<a:themeOverride xmlns:a="http://schemas.openxmlformats.org/drawingml/2006/main">
  <a:clrScheme name="กำหนดเอง 15">
    <a:dk1>
      <a:sysClr val="windowText" lastClr="000000"/>
    </a:dk1>
    <a:lt1>
      <a:srgbClr val="BFE4FF"/>
    </a:lt1>
    <a:dk2>
      <a:srgbClr val="575F6D"/>
    </a:dk2>
    <a:lt2>
      <a:srgbClr val="7030A0"/>
    </a:lt2>
    <a:accent1>
      <a:srgbClr val="C7A2E3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C7A2E3"/>
    </a:hlink>
    <a:folHlink>
      <a:srgbClr val="3B435B"/>
    </a:folHlink>
  </a:clrScheme>
</a:themeOverride>
</file>

<file path=ppt/theme/themeOverride2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5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6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7.xml><?xml version="1.0" encoding="utf-8"?>
<a:themeOverride xmlns:a="http://schemas.openxmlformats.org/drawingml/2006/main">
  <a:clrScheme name="ทางเดิน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8.xml><?xml version="1.0" encoding="utf-8"?>
<a:themeOverride xmlns:a="http://schemas.openxmlformats.org/drawingml/2006/main">
  <a:clrScheme name="ทางเดิน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9.xml><?xml version="1.0" encoding="utf-8"?>
<a:themeOverride xmlns:a="http://schemas.openxmlformats.org/drawingml/2006/main">
  <a:clrScheme name="ทางเดิน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69</TotalTime>
  <Words>259</Words>
  <Application>Microsoft Office PowerPoint</Application>
  <PresentationFormat>นำเสนอทางหน้าจอ (4:3)</PresentationFormat>
  <Paragraphs>92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12" baseType="lpstr">
      <vt:lpstr>เทศบาล</vt:lpstr>
      <vt:lpstr>การรับรู้และการสร้างสรรค์ความรู้ของมนุษย์</vt:lpstr>
      <vt:lpstr>การรับรู้</vt:lpstr>
      <vt:lpstr>การรับรู้</vt:lpstr>
      <vt:lpstr>การรับรู้</vt:lpstr>
      <vt:lpstr>การรับรู้</vt:lpstr>
      <vt:lpstr>การรับรู้</vt:lpstr>
      <vt:lpstr>การสร้างสรรค์ความรู้</vt:lpstr>
      <vt:lpstr>การสร้างสรรค์ความรู้</vt:lpstr>
      <vt:lpstr>การสร้างสรรค์ความรู้</vt:lpstr>
      <vt:lpstr>อ่านออก - เขียนได้</vt:lpstr>
      <vt:lpstr>ภาพนิ่ง 11</vt:lpstr>
    </vt:vector>
  </TitlesOfParts>
  <Company>ecution.t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การรับรู้และการสร้างสรรค์ความรู้ของมนุษย์</dc:title>
  <dc:creator>Thanan Sethaphan</dc:creator>
  <cp:lastModifiedBy>human</cp:lastModifiedBy>
  <cp:revision>15</cp:revision>
  <dcterms:created xsi:type="dcterms:W3CDTF">2010-05-30T00:05:52Z</dcterms:created>
  <dcterms:modified xsi:type="dcterms:W3CDTF">2010-05-30T03:34:11Z</dcterms:modified>
</cp:coreProperties>
</file>