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Override17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Override9.xml" ContentType="application/vnd.openxmlformats-officedocument.themeOverrid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Override5.xml" ContentType="application/vnd.openxmlformats-officedocument.themeOverr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816" r:id="rId11"/>
  </p:sldMasterIdLst>
  <p:notesMasterIdLst>
    <p:notesMasterId r:id="rId65"/>
  </p:notesMasterIdLst>
  <p:handoutMasterIdLst>
    <p:handoutMasterId r:id="rId66"/>
  </p:handoutMasterIdLst>
  <p:sldIdLst>
    <p:sldId id="310" r:id="rId12"/>
    <p:sldId id="277" r:id="rId13"/>
    <p:sldId id="327" r:id="rId14"/>
    <p:sldId id="293" r:id="rId15"/>
    <p:sldId id="328" r:id="rId16"/>
    <p:sldId id="329" r:id="rId17"/>
    <p:sldId id="280" r:id="rId18"/>
    <p:sldId id="332" r:id="rId19"/>
    <p:sldId id="330" r:id="rId20"/>
    <p:sldId id="331" r:id="rId21"/>
    <p:sldId id="275" r:id="rId22"/>
    <p:sldId id="315" r:id="rId23"/>
    <p:sldId id="314" r:id="rId24"/>
    <p:sldId id="316" r:id="rId25"/>
    <p:sldId id="317" r:id="rId26"/>
    <p:sldId id="319" r:id="rId27"/>
    <p:sldId id="325" r:id="rId28"/>
    <p:sldId id="337" r:id="rId29"/>
    <p:sldId id="338" r:id="rId30"/>
    <p:sldId id="339" r:id="rId31"/>
    <p:sldId id="340" r:id="rId32"/>
    <p:sldId id="264" r:id="rId33"/>
    <p:sldId id="306" r:id="rId34"/>
    <p:sldId id="307" r:id="rId35"/>
    <p:sldId id="308" r:id="rId36"/>
    <p:sldId id="312" r:id="rId37"/>
    <p:sldId id="311" r:id="rId38"/>
    <p:sldId id="313" r:id="rId39"/>
    <p:sldId id="309" r:id="rId40"/>
    <p:sldId id="326" r:id="rId41"/>
    <p:sldId id="324" r:id="rId42"/>
    <p:sldId id="323" r:id="rId43"/>
    <p:sldId id="322" r:id="rId44"/>
    <p:sldId id="321" r:id="rId45"/>
    <p:sldId id="302" r:id="rId46"/>
    <p:sldId id="303" r:id="rId47"/>
    <p:sldId id="296" r:id="rId48"/>
    <p:sldId id="282" r:id="rId49"/>
    <p:sldId id="283" r:id="rId50"/>
    <p:sldId id="284" r:id="rId51"/>
    <p:sldId id="291" r:id="rId52"/>
    <p:sldId id="261" r:id="rId53"/>
    <p:sldId id="295" r:id="rId54"/>
    <p:sldId id="294" r:id="rId55"/>
    <p:sldId id="292" r:id="rId56"/>
    <p:sldId id="272" r:id="rId57"/>
    <p:sldId id="298" r:id="rId58"/>
    <p:sldId id="336" r:id="rId59"/>
    <p:sldId id="299" r:id="rId60"/>
    <p:sldId id="334" r:id="rId61"/>
    <p:sldId id="333" r:id="rId62"/>
    <p:sldId id="335" r:id="rId63"/>
    <p:sldId id="300" r:id="rId6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526E8"/>
    <a:srgbClr val="993366"/>
    <a:srgbClr val="D57E37"/>
    <a:srgbClr val="00CC00"/>
    <a:srgbClr val="355E8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8499" autoAdjust="0"/>
    <p:restoredTop sz="99698" autoAdjust="0"/>
  </p:normalViewPr>
  <p:slideViewPr>
    <p:cSldViewPr>
      <p:cViewPr>
        <p:scale>
          <a:sx n="78" d="100"/>
          <a:sy n="78" d="100"/>
        </p:scale>
        <p:origin x="-18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9472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presProps" Target="presProps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B012B-D433-42F3-8117-B1F6989105C8}" type="datetimeFigureOut">
              <a:rPr lang="en-US" smtClean="0"/>
              <a:pPr/>
              <a:t>6/14/2010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1A68B-124B-4FEF-8D35-EEFD4145E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9255A-2D23-4867-BDD4-30B65F6D36B9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6AC3D-E498-4614-811B-E38504A27DF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6AC3D-E498-4614-811B-E38504A27DFE}" type="slidenum">
              <a:rPr lang="th-TH" smtClean="0"/>
              <a:pPr/>
              <a:t>52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ยึด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ตัวยึด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ยึด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0" name="ตัวยึด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ชื่อเรื่อง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6" name="ตัวยึดวันที่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" name="ตัวยึด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ชื่อเรื่อง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7" name="ตัวยึดเนื้อหา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ชื่อเรื่อง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1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5" name="ตัวยึดข้อความ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8" name="ตัวยึดเนื้อหา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ชื่อเรื่อง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4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9" name="ตัวยึดท้ายกระดา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1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9" name="ตัวยึดวันที่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h-TH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คลิกไอคอนเพื่อเพิ่มรูปภาพ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0" name="ตัวยึด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1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โดนัท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5" name="สี่เหลี่ยมผืนผ้า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ตัวยึดข้อความ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วันที่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ชื่อเรื่อง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โดนัท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5" name="สี่เหลี่ยมผืนผ้า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1" name="ตัวยึดข้อความ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4B089A-BE55-4778-A1DB-02332155F265}" type="datetimeFigureOut">
              <a:rPr lang="th-TH" smtClean="0"/>
              <a:pPr/>
              <a:t>14/06/53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BAADABD-B46D-44EB-AA91-82239A435FE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1480"/>
            <a:ext cx="9144000" cy="1470025"/>
          </a:xfrm>
        </p:spPr>
        <p:txBody>
          <a:bodyPr/>
          <a:lstStyle/>
          <a:p>
            <a:r>
              <a:rPr lang="th-TH" sz="5400" b="1" dirty="0" smtClean="0">
                <a:solidFill>
                  <a:schemeClr val="accent1"/>
                </a:solidFill>
                <a:latin typeface="Angsana New" pitchFamily="18" charset="-34"/>
                <a:cs typeface="Angsana New" pitchFamily="18" charset="-34"/>
              </a:rPr>
              <a:t>การเรียนรู้ในศตวรรษที่ </a:t>
            </a:r>
            <a:r>
              <a:rPr lang="en-US" b="1" dirty="0" smtClean="0">
                <a:solidFill>
                  <a:schemeClr val="accent1"/>
                </a:solidFill>
                <a:latin typeface="Angsana New" pitchFamily="18" charset="-34"/>
                <a:cs typeface="Angsana New" pitchFamily="18" charset="-34"/>
              </a:rPr>
              <a:t>21</a:t>
            </a:r>
            <a:endParaRPr lang="th-TH" b="1" dirty="0">
              <a:solidFill>
                <a:schemeClr val="accent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28802"/>
            <a:ext cx="9144000" cy="3786214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กระบวนวิชา </a:t>
            </a:r>
            <a:r>
              <a:rPr lang="en-US" sz="40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050</a:t>
            </a:r>
            <a:r>
              <a:rPr lang="th-TH" sz="40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</a:t>
            </a:r>
            <a:r>
              <a:rPr lang="en-US" sz="40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11</a:t>
            </a:r>
          </a:p>
          <a:p>
            <a:endParaRPr lang="th-TH" sz="2800" dirty="0" smtClean="0">
              <a:solidFill>
                <a:srgbClr val="FF0000"/>
              </a:solidFill>
            </a:endParaRPr>
          </a:p>
          <a:p>
            <a:r>
              <a:rPr lang="th-TH" b="1" dirty="0" smtClean="0">
                <a:solidFill>
                  <a:schemeClr val="accent1"/>
                </a:solidFill>
              </a:rPr>
              <a:t>โดย</a:t>
            </a:r>
          </a:p>
          <a:p>
            <a:r>
              <a:rPr lang="th-TH" sz="3600" b="1" dirty="0" smtClean="0">
                <a:solidFill>
                  <a:srgbClr val="355E8F"/>
                </a:solidFill>
              </a:rPr>
              <a:t>ผู้ช่วยศาสตราจารย์วันเพ็ญ ชัยกิจมงคล</a:t>
            </a:r>
          </a:p>
          <a:p>
            <a:r>
              <a:rPr lang="th-TH" sz="3600" b="1" dirty="0" smtClean="0">
                <a:solidFill>
                  <a:srgbClr val="355E8F"/>
                </a:solidFill>
              </a:rPr>
              <a:t>คณะมนุษยศาสตร์ มหาวิทยาลัยเชียงใหม่</a:t>
            </a:r>
            <a:endParaRPr lang="th-TH" sz="3600" b="1" dirty="0">
              <a:solidFill>
                <a:srgbClr val="355E8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48" y="571480"/>
            <a:ext cx="7286676" cy="5902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	</a:t>
            </a:r>
            <a:r>
              <a:rPr lang="en-US" sz="3600" dirty="0" smtClean="0"/>
              <a:t>Mind map </a:t>
            </a:r>
            <a:r>
              <a:rPr lang="th-TH" sz="4400" dirty="0" smtClean="0"/>
              <a:t>ของ </a:t>
            </a:r>
            <a:r>
              <a:rPr lang="en-US" sz="3600" i="1" dirty="0" smtClean="0"/>
              <a:t>Sir Tony </a:t>
            </a:r>
            <a:r>
              <a:rPr lang="en-US" sz="3600" i="1" dirty="0" err="1" smtClean="0"/>
              <a:t>Buzan</a:t>
            </a:r>
            <a:r>
              <a:rPr lang="en-US" sz="3600" i="1" dirty="0" smtClean="0"/>
              <a:t> </a:t>
            </a:r>
            <a:r>
              <a:rPr lang="th-TH" sz="4400" dirty="0" smtClean="0"/>
              <a:t>หน้าตาเป็นอย่างไร</a:t>
            </a:r>
            <a:endParaRPr lang="th-TH" sz="4400" dirty="0"/>
          </a:p>
        </p:txBody>
      </p:sp>
      <p:pic>
        <p:nvPicPr>
          <p:cNvPr id="43010" name="Picture 2" descr="http://images.harpercollins.co.uk/hcwebimages/hcauthors/000800/000874-AP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388151"/>
            <a:ext cx="2614616" cy="3898369"/>
          </a:xfrm>
          <a:prstGeom prst="rect">
            <a:avLst/>
          </a:prstGeom>
          <a:noFill/>
        </p:spPr>
      </p:pic>
      <p:pic>
        <p:nvPicPr>
          <p:cNvPr id="44034" name="Picture 2" descr="http://sentimentofsuccess.files.wordpress.com/2010/03/exercises-for-relaxation-mind-map-tony-buz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377927"/>
            <a:ext cx="5857916" cy="3908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14488"/>
            <a:ext cx="8429684" cy="5000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solidFill>
                  <a:srgbClr val="FFC000"/>
                </a:solidFill>
                <a:latin typeface="CordiaUPC" pitchFamily="34" charset="-34"/>
                <a:cs typeface="CordiaUPC" pitchFamily="34" charset="-34"/>
              </a:rPr>
              <a:t>คือกลวิธีการบันทึกความรู้ ความคิดที่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1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มีลักษณะทางกายภาพคล้ายแผนที่ความคิดและความจำ        ที่เกิดขึ้นในสมองของมนุษย์จริงๆ  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2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เพิ่มศักยภาพการเรียนรู้ และความจำ เพราะเป็นการย่นย่อข้อมูลที่มีอยู่หลายๆหน้าให้เหลือเพียงหน้าเดียว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3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สะดวกต่อการจดจำ และสร้างสรรค์ความคิดใหม่ๆ 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4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ใช้ได้กับทุกวิชา และบันทึกด้วยภาษาใดก็ได้</a:t>
            </a:r>
          </a:p>
          <a:p>
            <a:pPr>
              <a:buNone/>
            </a:pPr>
            <a:endParaRPr lang="th-TH" dirty="0">
              <a:solidFill>
                <a:srgbClr val="00B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72476" cy="142876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แผนที่ความคิด </a:t>
            </a:r>
            <a:r>
              <a:rPr sz="4000" b="1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(Mind Map) </a:t>
            </a:r>
            <a:b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by   Tony </a:t>
            </a:r>
            <a:r>
              <a:rPr lang="en-US" sz="4000" b="1" dirty="0" err="1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Buzan</a:t>
            </a:r>
            <a:endParaRPr lang="th-TH" sz="4000" dirty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6110538.JPG"/>
          <p:cNvPicPr>
            <a:picLocks noChangeAspect="1"/>
          </p:cNvPicPr>
          <p:nvPr/>
        </p:nvPicPr>
        <p:blipFill>
          <a:blip r:embed="rId2">
            <a:lum bright="20000" contrast="20000"/>
          </a:blip>
          <a:srcRect l="2343" t="7291" r="2343" b="2083"/>
          <a:stretch>
            <a:fillRect/>
          </a:stretch>
        </p:blipFill>
        <p:spPr>
          <a:xfrm>
            <a:off x="0" y="-1"/>
            <a:ext cx="9144000" cy="7000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P6110544.JPG"/>
          <p:cNvPicPr>
            <a:picLocks noChangeAspect="1"/>
          </p:cNvPicPr>
          <p:nvPr/>
        </p:nvPicPr>
        <p:blipFill>
          <a:blip r:embed="rId2">
            <a:lum bright="20000" contrast="30000"/>
          </a:blip>
          <a:srcRect l="3906" t="9375" r="6250"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Picture 038.jpg"/>
          <p:cNvPicPr>
            <a:picLocks noChangeAspect="1"/>
          </p:cNvPicPr>
          <p:nvPr/>
        </p:nvPicPr>
        <p:blipFill>
          <a:blip r:embed="rId2">
            <a:lum bright="20000" contrast="-10000"/>
          </a:blip>
          <a:srcRect l="5589" t="6250" r="12752" b="7291"/>
          <a:stretch>
            <a:fillRect/>
          </a:stretch>
        </p:blipFill>
        <p:spPr>
          <a:xfrm rot="16200000">
            <a:off x="1433767" y="-1076578"/>
            <a:ext cx="6286520" cy="915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Picture 034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rcRect l="4157" t="31250" r="9887"/>
          <a:stretch>
            <a:fillRect/>
          </a:stretch>
        </p:blipFill>
        <p:spPr>
          <a:xfrm rot="5400000">
            <a:off x="1128677" y="-342891"/>
            <a:ext cx="6858000" cy="7543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Picture 035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rcRect l="11320" t="9375" r="4157" b="18750"/>
          <a:stretch>
            <a:fillRect/>
          </a:stretch>
        </p:blipFill>
        <p:spPr>
          <a:xfrm>
            <a:off x="1643074" y="0"/>
            <a:ext cx="5857884" cy="685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icture 039.jpg"/>
          <p:cNvPicPr>
            <a:picLocks noChangeAspect="1"/>
          </p:cNvPicPr>
          <p:nvPr/>
        </p:nvPicPr>
        <p:blipFill>
          <a:blip r:embed="rId2">
            <a:lum bright="20000" contrast="-10000"/>
          </a:blip>
          <a:srcRect l="12752" t="11458" r="18483" b="11458"/>
          <a:stretch>
            <a:fillRect/>
          </a:stretch>
        </p:blipFill>
        <p:spPr>
          <a:xfrm rot="5400000">
            <a:off x="1606378" y="-1251103"/>
            <a:ext cx="5931244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icture 043.jpg"/>
          <p:cNvPicPr>
            <a:picLocks noChangeAspect="1"/>
          </p:cNvPicPr>
          <p:nvPr/>
        </p:nvPicPr>
        <p:blipFill>
          <a:blip r:embed="rId2">
            <a:lum bright="-4000" contrast="50000"/>
          </a:blip>
          <a:srcRect t="14583" r="5589" b="3125"/>
          <a:stretch>
            <a:fillRect/>
          </a:stretch>
        </p:blipFill>
        <p:spPr>
          <a:xfrm rot="5400000">
            <a:off x="1109670" y="-681074"/>
            <a:ext cx="6853193" cy="82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icture 042.jpg"/>
          <p:cNvPicPr>
            <a:picLocks noChangeAspect="1"/>
          </p:cNvPicPr>
          <p:nvPr/>
        </p:nvPicPr>
        <p:blipFill>
          <a:blip r:embed="rId2">
            <a:lum bright="-21000" contrast="78000"/>
          </a:blip>
          <a:srcRect l="31376" t="14583" r="14185" b="18750"/>
          <a:stretch>
            <a:fillRect/>
          </a:stretch>
        </p:blipFill>
        <p:spPr>
          <a:xfrm rot="16200000">
            <a:off x="1857380" y="-1143023"/>
            <a:ext cx="5429264" cy="9144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0070C0"/>
                </a:solidFill>
              </a:rPr>
              <a:t>เป้าหมายในวันนี้</a:t>
            </a:r>
            <a:endParaRPr lang="th-TH" sz="48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spcBef>
                <a:spcPts val="1800"/>
              </a:spcBef>
              <a:buNone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       </a:t>
            </a:r>
            <a:endParaRPr lang="en-US" sz="3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 marL="742950" indent="-742950">
              <a:spcBef>
                <a:spcPts val="1800"/>
              </a:spcBef>
              <a:buNone/>
            </a:pPr>
            <a:r>
              <a:rPr lang="en-US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  1. </a:t>
            </a: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สมอง กับ การเรียนรู้</a:t>
            </a:r>
          </a:p>
          <a:p>
            <a:pPr marL="742950" indent="-742950">
              <a:spcBef>
                <a:spcPts val="1800"/>
              </a:spcBef>
              <a:buNone/>
            </a:pP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  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2.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การบันทึกความรู้ด้วย 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Mind Map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ของ 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Tony </a:t>
            </a:r>
            <a:r>
              <a:rPr lang="en-US" sz="4000" b="1" dirty="0" err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Buzan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icture 040.jpg"/>
          <p:cNvPicPr>
            <a:picLocks noChangeAspect="1"/>
          </p:cNvPicPr>
          <p:nvPr/>
        </p:nvPicPr>
        <p:blipFill>
          <a:blip r:embed="rId2">
            <a:lum bright="-16000" contrast="52000"/>
          </a:blip>
          <a:srcRect l="1291" t="12500" r="2724"/>
          <a:stretch>
            <a:fillRect/>
          </a:stretch>
        </p:blipFill>
        <p:spPr>
          <a:xfrm rot="5400000">
            <a:off x="1155748" y="-870028"/>
            <a:ext cx="6858000" cy="859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icture 041.jpg"/>
          <p:cNvPicPr>
            <a:picLocks noChangeAspect="1"/>
          </p:cNvPicPr>
          <p:nvPr/>
        </p:nvPicPr>
        <p:blipFill>
          <a:blip r:embed="rId2">
            <a:lum bright="-46000" contrast="100000"/>
          </a:blip>
          <a:srcRect l="8454" t="5208" r="27078" b="27083"/>
          <a:stretch>
            <a:fillRect/>
          </a:stretch>
        </p:blipFill>
        <p:spPr>
          <a:xfrm rot="16200000">
            <a:off x="1397004" y="-1111276"/>
            <a:ext cx="6286520" cy="9080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143008"/>
          </a:xfrm>
        </p:spPr>
        <p:txBody>
          <a:bodyPr>
            <a:normAutofit/>
          </a:bodyPr>
          <a:lstStyle/>
          <a:p>
            <a:r>
              <a:rPr lang="th-TH" sz="4900" b="1" dirty="0" smtClean="0">
                <a:solidFill>
                  <a:schemeClr val="accent1">
                    <a:lumMod val="75000"/>
                  </a:schemeClr>
                </a:solidFill>
              </a:rPr>
              <a:t>หลักการของ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Mind Mapping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857364"/>
            <a:ext cx="8229600" cy="4857784"/>
          </a:xfrm>
        </p:spPr>
        <p:txBody>
          <a:bodyPr>
            <a:normAutofit/>
          </a:bodyPr>
          <a:lstStyle/>
          <a:p>
            <a:pPr marL="625475" lvl="0" indent="-625475"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ordiaUPC" pitchFamily="34" charset="-34"/>
                <a:cs typeface="+mj-cs"/>
              </a:rPr>
              <a:t>1</a:t>
            </a:r>
            <a:r>
              <a:rPr lang="en-US" sz="5100" b="1" dirty="0" smtClean="0">
                <a:solidFill>
                  <a:srgbClr val="FF0000"/>
                </a:solidFill>
                <a:latin typeface="CordiaUPC" pitchFamily="34" charset="-34"/>
                <a:cs typeface="+mj-cs"/>
              </a:rPr>
              <a:t>.	</a:t>
            </a:r>
            <a:r>
              <a:rPr lang="th-TH" sz="4000" b="1" dirty="0" smtClean="0">
                <a:solidFill>
                  <a:srgbClr val="FF0000"/>
                </a:solidFill>
                <a:latin typeface="CordiaUPC" pitchFamily="34" charset="-34"/>
                <a:cs typeface="+mj-cs"/>
              </a:rPr>
              <a:t>เริ่มจากแก่นกลาง ด้วยหัวเรื่อง หรือรูปภาพ</a:t>
            </a:r>
            <a:endParaRPr lang="en-US" sz="4000" b="1" dirty="0" smtClean="0">
              <a:solidFill>
                <a:srgbClr val="FF0000"/>
              </a:solidFill>
              <a:latin typeface="CordiaUPC" pitchFamily="34" charset="-34"/>
              <a:cs typeface="+mj-cs"/>
            </a:endParaRPr>
          </a:p>
          <a:p>
            <a:pPr marL="625475" lvl="0" indent="-625475">
              <a:buNone/>
            </a:pPr>
            <a:endParaRPr lang="en-US" sz="4000" b="1" dirty="0" smtClean="0">
              <a:solidFill>
                <a:srgbClr val="FF0000"/>
              </a:solidFill>
              <a:latin typeface="CordiaUPC" pitchFamily="34" charset="-34"/>
              <a:cs typeface="+mj-cs"/>
            </a:endParaRPr>
          </a:p>
          <a:p>
            <a:pPr marL="625475" indent="-625475">
              <a:buNone/>
            </a:pPr>
            <a:r>
              <a:rPr lang="en-US" sz="4000" b="1" dirty="0" smtClean="0">
                <a:solidFill>
                  <a:srgbClr val="9526E8"/>
                </a:solidFill>
                <a:latin typeface="CordiaUPC" pitchFamily="34" charset="-34"/>
                <a:cs typeface="+mj-cs"/>
              </a:rPr>
              <a:t>2.	</a:t>
            </a:r>
            <a:r>
              <a:rPr lang="th-TH" sz="4000" b="1" dirty="0" smtClean="0">
                <a:solidFill>
                  <a:srgbClr val="9526E8"/>
                </a:solidFill>
                <a:latin typeface="CordiaUPC" pitchFamily="34" charset="-34"/>
                <a:cs typeface="+mj-cs"/>
              </a:rPr>
              <a:t>แยกออกไปรอบด้านด้วยกิ่งแก้ว หรือข้อมูลรอง หรือรายละเอียดสำคัญรองลงไป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086724" cy="4857784"/>
          </a:xfrm>
        </p:spPr>
        <p:txBody>
          <a:bodyPr>
            <a:normAutofit/>
          </a:bodyPr>
          <a:lstStyle/>
          <a:p>
            <a:pPr marL="714375" lvl="0" indent="-714375"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3.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และแยกต่อไปอีกด้วยกิ่งก้อย หรือรายละเอียดย่อย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ๆ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034" y="500042"/>
            <a:ext cx="8183880" cy="114300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หลักการของ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Mind Mapping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857364"/>
            <a:ext cx="8158162" cy="1928826"/>
          </a:xfrm>
        </p:spPr>
        <p:txBody>
          <a:bodyPr>
            <a:normAutofit/>
          </a:bodyPr>
          <a:lstStyle/>
          <a:p>
            <a:pPr marL="719138" lvl="0" indent="-633413"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4.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คำที่ใช้เขียนจะต้องเป็นคำสั้น คำเดียวที่มีใจความมาก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pPr marL="719138" lvl="0" indent="-633413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(key words)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หรือรูปภาพ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ลายเส้น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4" y="500042"/>
            <a:ext cx="8183880" cy="114300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9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หลักการของ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Mind Mapping</a:t>
            </a:r>
            <a:r>
              <a:rPr kumimoji="0" lang="th-TH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857364"/>
            <a:ext cx="8286808" cy="4857784"/>
          </a:xfrm>
        </p:spPr>
        <p:txBody>
          <a:bodyPr>
            <a:normAutofit/>
          </a:bodyPr>
          <a:lstStyle/>
          <a:p>
            <a:pPr marL="719138" lvl="0" indent="-719138"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5.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สิ่งที่เขียนจะต้องสัมพันธ์กันเสมอทางใดทางหนึ่งเสมอ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600" dirty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4" y="500042"/>
            <a:ext cx="8183880" cy="114300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หลักการของ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Mind Mapping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086724" cy="4857784"/>
          </a:xfrm>
        </p:spPr>
        <p:txBody>
          <a:bodyPr>
            <a:normAutofit/>
          </a:bodyPr>
          <a:lstStyle/>
          <a:p>
            <a:pPr marL="622300" lvl="0" indent="-622300">
              <a:buNone/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6.	ความยาวของเส้นแต่ละช่วงควรพอดีกับ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key words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4" y="500042"/>
            <a:ext cx="8183880" cy="114300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หลักการของ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Mind Mapping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5072098"/>
          </a:xfrm>
        </p:spPr>
        <p:txBody>
          <a:bodyPr>
            <a:normAutofit/>
          </a:bodyPr>
          <a:lstStyle/>
          <a:p>
            <a:pPr marL="914400" lvl="0" indent="-914400">
              <a:buClr>
                <a:schemeClr val="accent2"/>
              </a:buClr>
              <a:buSzPct val="100000"/>
              <a:buAutoNum type="arabicPeriod" startAt="7"/>
            </a:pPr>
            <a:r>
              <a:rPr lang="th-TH" sz="40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ความโค้งของเส้นควรไปทางเดียวกัน</a:t>
            </a:r>
            <a:endParaRPr lang="en-US" sz="4000" b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5072098"/>
          </a:xfrm>
        </p:spPr>
        <p:txBody>
          <a:bodyPr>
            <a:normAutofit/>
          </a:bodyPr>
          <a:lstStyle/>
          <a:p>
            <a:pPr marL="742950" lvl="0" indent="-742950">
              <a:buNone/>
            </a:pPr>
            <a:r>
              <a:rPr lang="th-TH" sz="40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8.	ใช้สีหลายสีอย่างสมเหตุสมผล </a:t>
            </a:r>
            <a:r>
              <a:rPr lang="en-US" sz="40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40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กิ่งละสี</a:t>
            </a:r>
            <a:r>
              <a:rPr lang="en-US" sz="40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th-TH" sz="40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500033" y="500042"/>
            <a:ext cx="8143933" cy="5357850"/>
            <a:chOff x="142845" y="642894"/>
            <a:chExt cx="8763114" cy="6215106"/>
          </a:xfrm>
        </p:grpSpPr>
        <p:pic>
          <p:nvPicPr>
            <p:cNvPr id="4" name="รูปภาพ 3" descr="scan0002.jpg"/>
            <p:cNvPicPr>
              <a:picLocks noChangeAspect="1"/>
            </p:cNvPicPr>
            <p:nvPr/>
          </p:nvPicPr>
          <p:blipFill>
            <a:blip r:embed="rId2" cstate="print"/>
            <a:srcRect b="2258"/>
            <a:stretch>
              <a:fillRect/>
            </a:stretch>
          </p:blipFill>
          <p:spPr>
            <a:xfrm rot="10800000">
              <a:off x="142845" y="642894"/>
              <a:ext cx="4866992" cy="6215106"/>
            </a:xfrm>
            <a:prstGeom prst="rect">
              <a:avLst/>
            </a:prstGeom>
          </p:spPr>
        </p:pic>
        <p:pic>
          <p:nvPicPr>
            <p:cNvPr id="5" name="รูปภาพ 4" descr="scan0003.jpg"/>
            <p:cNvPicPr>
              <a:picLocks noChangeAspect="1"/>
            </p:cNvPicPr>
            <p:nvPr/>
          </p:nvPicPr>
          <p:blipFill>
            <a:blip r:embed="rId3" cstate="print"/>
            <a:srcRect r="3173" b="2230"/>
            <a:stretch>
              <a:fillRect/>
            </a:stretch>
          </p:blipFill>
          <p:spPr>
            <a:xfrm>
              <a:off x="4214810" y="642918"/>
              <a:ext cx="4691149" cy="621508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571472" y="444981"/>
            <a:ext cx="75724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rPr>
              <a:t>เส้นใยสมอง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1202" name="Picture 2" descr="http://i643.photobucket.com/albums/uu152/CSLucifer/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7568808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6110550.JPG"/>
          <p:cNvPicPr>
            <a:picLocks noChangeAspect="1"/>
          </p:cNvPicPr>
          <p:nvPr/>
        </p:nvPicPr>
        <p:blipFill>
          <a:blip r:embed="rId2">
            <a:lum bright="20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P6110551.JPG"/>
          <p:cNvPicPr>
            <a:picLocks noChangeAspect="1"/>
          </p:cNvPicPr>
          <p:nvPr/>
        </p:nvPicPr>
        <p:blipFill>
          <a:blip r:embed="rId2">
            <a:lum bright="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6110549.JPG"/>
          <p:cNvPicPr>
            <a:picLocks noChangeAspect="1"/>
          </p:cNvPicPr>
          <p:nvPr/>
        </p:nvPicPr>
        <p:blipFill>
          <a:blip r:embed="rId2">
            <a:lum bright="30000" contrast="30000"/>
          </a:blip>
          <a:srcRect t="93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6110548.JPG"/>
          <p:cNvPicPr>
            <a:picLocks noChangeAspect="1"/>
          </p:cNvPicPr>
          <p:nvPr/>
        </p:nvPicPr>
        <p:blipFill>
          <a:blip r:embed="rId2">
            <a:lum bright="30000" contrast="20000"/>
          </a:blip>
          <a:srcRect r="390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P6110546.JPG"/>
          <p:cNvPicPr>
            <a:picLocks noChangeAspect="1"/>
          </p:cNvPicPr>
          <p:nvPr/>
        </p:nvPicPr>
        <p:blipFill>
          <a:blip r:embed="rId2">
            <a:lum bright="30000" contrast="10000"/>
          </a:blip>
          <a:srcRect l="3906" t="9375" r="6250" b="4166"/>
          <a:stretch>
            <a:fillRect/>
          </a:stretch>
        </p:blipFill>
        <p:spPr>
          <a:xfrm>
            <a:off x="0" y="-1"/>
            <a:ext cx="9144000" cy="7000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scan.jpg"/>
          <p:cNvPicPr>
            <a:picLocks noChangeAspect="1"/>
          </p:cNvPicPr>
          <p:nvPr/>
        </p:nvPicPr>
        <p:blipFill>
          <a:blip r:embed="rId2" cstate="print">
            <a:lum bright="10000" contrast="-20000"/>
          </a:blip>
          <a:srcRect r="30710"/>
          <a:stretch>
            <a:fillRect/>
          </a:stretch>
        </p:blipFill>
        <p:spPr>
          <a:xfrm rot="5400000">
            <a:off x="2393125" y="-821544"/>
            <a:ext cx="4000529" cy="821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214282" y="4714884"/>
            <a:ext cx="5286412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ามเหลี่ยมหน้าจั่ว 5"/>
          <p:cNvSpPr/>
          <p:nvPr/>
        </p:nvSpPr>
        <p:spPr>
          <a:xfrm rot="2820617">
            <a:off x="5341957" y="352144"/>
            <a:ext cx="3133452" cy="22960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ามเหลี่ยมหน้าจั่ว 6"/>
          <p:cNvSpPr/>
          <p:nvPr/>
        </p:nvSpPr>
        <p:spPr>
          <a:xfrm>
            <a:off x="6715140" y="500042"/>
            <a:ext cx="2143140" cy="292895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scan.jpg"/>
          <p:cNvPicPr>
            <a:picLocks noChangeAspect="1"/>
          </p:cNvPicPr>
          <p:nvPr/>
        </p:nvPicPr>
        <p:blipFill>
          <a:blip r:embed="rId2">
            <a:lum contrast="10000"/>
          </a:blip>
          <a:srcRect l="63577" t="39362" r="1607" b="3191"/>
          <a:stretch>
            <a:fillRect/>
          </a:stretch>
        </p:blipFill>
        <p:spPr>
          <a:xfrm rot="5400000">
            <a:off x="2551583" y="-1480036"/>
            <a:ext cx="3786215" cy="8889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กิจกรรมที่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None/>
              <a:tabLst>
                <a:tab pos="804863" algn="l"/>
              </a:tabLst>
            </a:pP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- 	(5 </a:t>
            </a: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นาที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)  </a:t>
            </a: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เรารู้จักสมองของเราแค่ไหน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?</a:t>
            </a:r>
          </a:p>
          <a:p>
            <a:pPr>
              <a:spcBef>
                <a:spcPts val="1800"/>
              </a:spcBef>
              <a:buNone/>
              <a:tabLst>
                <a:tab pos="804863" algn="l"/>
              </a:tabLst>
            </a:pP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     - 	</a:t>
            </a: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ฟัง และ เติมข้อมูลลงใน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Mind Map </a:t>
            </a: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ด้วยคำที่สั้น</a:t>
            </a:r>
            <a:endParaRPr 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0"/>
              </a:spcBef>
              <a:buNone/>
              <a:tabLst>
                <a:tab pos="804863" algn="l"/>
              </a:tabLst>
            </a:pP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		</a:t>
            </a: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แต่ได้ใจความมาก 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(key word)</a:t>
            </a:r>
          </a:p>
          <a:p>
            <a:pPr>
              <a:buNone/>
            </a:pPr>
            <a:endParaRPr lang="th-TH" sz="4400" dirty="0">
              <a:solidFill>
                <a:schemeClr val="tx2">
                  <a:lumMod val="60000"/>
                  <a:lumOff val="40000"/>
                </a:schemeClr>
              </a:solidFill>
              <a:latin typeface="2005_iannnnnDVD" pitchFamily="2" charset="0"/>
              <a:cs typeface="2005_iannnnnDV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-24"/>
            <a:ext cx="8215370" cy="1428760"/>
          </a:xfrm>
        </p:spPr>
        <p:txBody>
          <a:bodyPr>
            <a:normAutofit/>
          </a:bodyPr>
          <a:lstStyle/>
          <a:p>
            <a:pPr lvl="0"/>
            <a:r>
              <a:rPr lang="th-TH" sz="4400" b="1" dirty="0" smtClean="0">
                <a:solidFill>
                  <a:srgbClr val="002060"/>
                </a:solidFill>
              </a:rPr>
              <a:t>น้ำ  ข้าว  เต้าหู้  เป็นอาหารชั้นเลิศสำหรับสมอง</a:t>
            </a:r>
            <a:endParaRPr lang="th-TH" sz="44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1600200"/>
            <a:ext cx="8286808" cy="4873752"/>
          </a:xfrm>
        </p:spPr>
        <p:txBody>
          <a:bodyPr>
            <a:normAutofit/>
          </a:bodyPr>
          <a:lstStyle/>
          <a:p>
            <a:pPr marL="622300" indent="-622300">
              <a:spcBef>
                <a:spcPts val="1800"/>
              </a:spcBef>
              <a:spcAft>
                <a:spcPts val="600"/>
              </a:spcAft>
              <a:buSzPct val="60000"/>
              <a:buFont typeface="Wingdings" pitchFamily="2" charset="2"/>
              <a:buChar char="q"/>
            </a:pP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อาหารที่มีกลูโคส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ข้าว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/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ขนมปัง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จำเป็นต่อสมองมาก  </a:t>
            </a:r>
          </a:p>
          <a:p>
            <a:pPr marL="622300" indent="-622300">
              <a:spcBef>
                <a:spcPts val="1800"/>
              </a:spcBef>
              <a:buSzPct val="60000"/>
              <a:buFont typeface="Wingdings" pitchFamily="2" charset="2"/>
              <a:buChar char="q"/>
            </a:pP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น้ำ 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(80 %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ของสมอง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) –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น้ำอุณหภูมิห้อง</a:t>
            </a:r>
            <a:endParaRPr lang="en-US" sz="3600" b="1" dirty="0" smtClean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  <a:p>
            <a:pPr marL="622300" indent="-622300">
              <a:spcBef>
                <a:spcPts val="0"/>
              </a:spcBef>
              <a:buSzPct val="60000"/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สามารถไปเลี้ยงสมองได้เร็วกว่าน้ำเย็นหรือน้ำร้อน</a:t>
            </a:r>
          </a:p>
          <a:p>
            <a:pPr marL="622300" indent="-622300">
              <a:spcBef>
                <a:spcPts val="1800"/>
              </a:spcBef>
              <a:spcAft>
                <a:spcPts val="600"/>
              </a:spcAft>
              <a:buSzPct val="60000"/>
              <a:buFont typeface="Wingdings" pitchFamily="2" charset="2"/>
              <a:buChar char="q"/>
            </a:pP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เต้าหู้ มีสาร</a:t>
            </a:r>
            <a:r>
              <a:rPr lang="th-TH" sz="3600" b="1" dirty="0" err="1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โคลีน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ที่ช่วยเพิ่มความจำและการเรียนรู้</a:t>
            </a:r>
          </a:p>
          <a:p>
            <a:pPr>
              <a:buFontTx/>
              <a:buChar char="-"/>
            </a:pPr>
            <a:endParaRPr lang="th-TH" sz="4400" b="1" dirty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txBody>
          <a:bodyPr>
            <a:noAutofit/>
          </a:bodyPr>
          <a:lstStyle/>
          <a:p>
            <a:pPr lvl="0"/>
            <a:r>
              <a:rPr lang="th-TH" sz="4400" b="1" dirty="0" smtClean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ผักใบเขียวช่วยเพิ่ม </a:t>
            </a:r>
            <a:r>
              <a:rPr lang="en-US" sz="4400" b="1" dirty="0" smtClean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IQ</a:t>
            </a:r>
            <a:r>
              <a:rPr lang="th-TH" sz="4400" b="1" dirty="0" smtClean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4400" dirty="0">
              <a:solidFill>
                <a:srgbClr val="00206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719138" indent="-719138"/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ผักใบเขียวมีกรดโฟลิคที่จำเป็นต่อการทำงาน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ของระบบประสาทและพัฒนาสมอง 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– IQ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เพิ่ม</a:t>
            </a:r>
          </a:p>
          <a:p>
            <a:pPr>
              <a:buNone/>
            </a:pP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en-US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   - </a:t>
            </a:r>
            <a:r>
              <a:rPr lang="th-TH" sz="36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บร็อคเคอรี่  </a:t>
            </a:r>
            <a:endParaRPr lang="th-TH" sz="3600" b="1" dirty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8" y="-24"/>
            <a:ext cx="8715404" cy="1143000"/>
          </a:xfrm>
        </p:spPr>
        <p:txBody>
          <a:bodyPr>
            <a:noAutofit/>
          </a:bodyPr>
          <a:lstStyle/>
          <a:p>
            <a:pPr lvl="0"/>
            <a:r>
              <a:rPr lang="th-TH" sz="4400" b="1" dirty="0" smtClean="0">
                <a:solidFill>
                  <a:srgbClr val="FF0000"/>
                </a:solidFill>
              </a:rPr>
              <a:t>สมองซีกซ้ายดูแลวิชาการ ซีกขวาเพิ่มความสนุกสนาน</a:t>
            </a:r>
            <a:endParaRPr lang="th-TH" sz="4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100" b="1" dirty="0" smtClean="0">
                <a:solidFill>
                  <a:srgbClr val="FF0000"/>
                </a:solidFill>
              </a:rPr>
              <a:t> </a:t>
            </a:r>
            <a:endParaRPr lang="th-TH" dirty="0"/>
          </a:p>
        </p:txBody>
      </p:sp>
      <p:pic>
        <p:nvPicPr>
          <p:cNvPr id="14338" name="Picture 2" descr="http://www.ximnet.com.my/thelab/images/upload/FF_70_brain1_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93017"/>
            <a:ext cx="7286644" cy="546498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000628" y="6488692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 smtClean="0"/>
              <a:t>www.ximnet.com.my</a:t>
            </a:r>
            <a:endParaRPr lang="th-TH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1428736"/>
            <a:ext cx="221457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FFFF"/>
                </a:solidFill>
              </a:rPr>
              <a:t>คิดวิเคราะห์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เหตุผล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แก้ปัญหา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คำนวณ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ข้อเท็จจริง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รายละเอียด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วางแผน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จัดการ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บริหาร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ควบคุม</a:t>
            </a:r>
          </a:p>
          <a:p>
            <a:r>
              <a:rPr lang="th-TH" b="1" dirty="0" smtClean="0">
                <a:solidFill>
                  <a:srgbClr val="FFFFFF"/>
                </a:solidFill>
              </a:rPr>
              <a:t>จัดระเบียบ</a:t>
            </a:r>
            <a:endParaRPr lang="th-TH" b="1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3889" y="1458946"/>
            <a:ext cx="19156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b="1" dirty="0" smtClean="0">
                <a:solidFill>
                  <a:srgbClr val="FFFF00"/>
                </a:solidFill>
              </a:rPr>
              <a:t>วสัยทัศน์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นวัตกรรม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หยั่งรู้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ผสมผสาน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ภาพรวม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มนุษยสัมพันธ์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อารมณ์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เป็นมิตร</a:t>
            </a:r>
          </a:p>
          <a:p>
            <a:pPr algn="r"/>
            <a:r>
              <a:rPr lang="th-TH" b="1" dirty="0" smtClean="0">
                <a:solidFill>
                  <a:srgbClr val="FFFF00"/>
                </a:solidFill>
              </a:rPr>
              <a:t>เห็นใจผู้อื่น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th-TH" sz="4400" b="1" dirty="0" smtClean="0">
                <a:solidFill>
                  <a:schemeClr val="tx1"/>
                </a:solidFill>
              </a:rPr>
              <a:t>ขนาดของสมองไม่สำคัญต่อการเรียนรู้</a:t>
            </a:r>
            <a:endParaRPr lang="th-T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/>
          </a:bodyPr>
          <a:lstStyle/>
          <a:p>
            <a:pPr marL="622300" lvl="0" indent="-622300">
              <a:spcBef>
                <a:spcPts val="1800"/>
              </a:spcBef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การเรียนรู้ไม่ขึ้นอยู่กับขนาดของสมองตั้งแต่เกิด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marL="622300" lvl="0" indent="-622300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แต่ขึ้นอยู่กับการแตกแขนงของเส้นใยของสมอง</a:t>
            </a:r>
          </a:p>
          <a:p>
            <a:pPr marL="622300" lvl="0" indent="-622300">
              <a:spcBef>
                <a:spcPts val="1800"/>
              </a:spcBef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ยิ่งใช้สมองมาก เส้นใยก็จะแตกแขนงมากขึ้น</a:t>
            </a:r>
          </a:p>
          <a:p>
            <a:pPr marL="622300" indent="-622300">
              <a:spcBef>
                <a:spcPts val="1800"/>
              </a:spcBef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เส้นใยสมองสามารถเพิ่มได้มากเป็นพันๆเส้นทุกวัน</a:t>
            </a:r>
          </a:p>
          <a:p>
            <a:pPr>
              <a:buNone/>
            </a:pPr>
            <a:endParaRPr lang="th-TH" sz="4000" dirty="0">
              <a:solidFill>
                <a:srgbClr val="9526E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</a:rPr>
              <a:t>สมองไม่เสื่อมตามกาลเวลา</a:t>
            </a:r>
            <a:r>
              <a:rPr lang="en-US" sz="4400" b="1" dirty="0" smtClean="0">
                <a:solidFill>
                  <a:schemeClr val="tx1"/>
                </a:solidFill>
              </a:rPr>
              <a:t> </a:t>
            </a:r>
            <a:r>
              <a:rPr lang="th-TH" sz="4400" b="1" dirty="0" smtClean="0">
                <a:solidFill>
                  <a:schemeClr val="tx1"/>
                </a:solidFill>
              </a:rPr>
              <a:t>/ อายุ</a:t>
            </a:r>
            <a:endParaRPr lang="th-T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>
            <a:normAutofit/>
          </a:bodyPr>
          <a:lstStyle/>
          <a:p>
            <a:pPr marL="627063" indent="-627063">
              <a:spcBef>
                <a:spcPts val="1800"/>
              </a:spcBef>
              <a:buFont typeface="Wingdings" pitchFamily="2" charset="2"/>
              <a:buChar char="v"/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สมองและเซลล์สมองมนุษย์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–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อยู่รอดเมื่อได้รับ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pPr marL="627063" indent="-627063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การกระตุ้นจากข้อมูลข่าวสารที่เดินทางเหมือนกระแสไฟฟ้าไปตามเส้นใยประสาทสู่จุดเชื่อมต่อต่างๆ 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pPr marL="627063" indent="-627063">
              <a:spcBef>
                <a:spcPts val="1800"/>
              </a:spcBef>
              <a:buFont typeface="Wingdings" pitchFamily="2" charset="2"/>
              <a:buChar char="v"/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สมองเสื่อมเมื่อเส้นใยสมองถูกริ</a:t>
            </a:r>
            <a:r>
              <a:rPr lang="th-TH" sz="3600" b="1" dirty="0" err="1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ดทิ้ง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(pruning)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pPr marL="627063" indent="-627063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เมื่อไม่ได้ใช้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</a:rPr>
              <a:t>สมองซีกซ้าย และซีกขวาทำงานร่วมกันจะเกิดพลังมหาศาล</a:t>
            </a:r>
            <a:endParaRPr lang="th-T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2100266"/>
            <a:ext cx="8258204" cy="4757758"/>
          </a:xfrm>
        </p:spPr>
        <p:txBody>
          <a:bodyPr>
            <a:normAutofit/>
          </a:bodyPr>
          <a:lstStyle/>
          <a:p>
            <a:pPr marL="541338" lvl="1" indent="-541338">
              <a:buNone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โรเจอร์ สเพอรี่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(Roger Sperry)</a:t>
            </a:r>
          </a:p>
          <a:p>
            <a:pPr marL="541338" lvl="1" indent="-541338">
              <a:buNone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รางวัลโนเบล</a:t>
            </a:r>
            <a:endParaRPr lang="en-US" sz="3600" b="1" dirty="0" smtClean="0">
              <a:solidFill>
                <a:schemeClr val="accent5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541338" lvl="1" indent="-541338">
              <a:buNone/>
            </a:pPr>
            <a:endParaRPr lang="th-TH" sz="3600" b="1" dirty="0" smtClean="0">
              <a:solidFill>
                <a:srgbClr val="FFC0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  	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ถ้ากระตุ้นให้สมองทำงานทั้งสองด้านพร้อมกัน </a:t>
            </a:r>
          </a:p>
          <a:p>
            <a:pPr>
              <a:spcBef>
                <a:spcPts val="0"/>
              </a:spcBef>
              <a:buNone/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=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พลังสมองจะเพิ่มขึ้นเป็นแบบทวีคูณคือ </a:t>
            </a:r>
            <a:endParaRPr lang="en-US" sz="3600" b="1" dirty="0" smtClean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1800"/>
              </a:spcBef>
              <a:buNone/>
            </a:pP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2 x 2 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เป็น </a:t>
            </a: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และ </a:t>
            </a: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4 x 4 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เป็น </a:t>
            </a: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16</a:t>
            </a:r>
            <a:endParaRPr lang="th-TH" sz="3600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1800"/>
              </a:spcBef>
              <a:buNone/>
            </a:pP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    (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ไม่ใช่แบบเพิ่มพูนแบบ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และอีก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 เป็น </a:t>
            </a:r>
            <a:r>
              <a:rPr lang="en-US" sz="3600" b="1" dirty="0" smtClean="0">
                <a:solidFill>
                  <a:srgbClr val="9526E8"/>
                </a:solidFill>
                <a:latin typeface="Angsana New" pitchFamily="18" charset="-34"/>
                <a:cs typeface="Angsana New" pitchFamily="18" charset="-34"/>
              </a:rPr>
              <a:t>2)</a:t>
            </a:r>
            <a:endParaRPr lang="th-TH" sz="4300" dirty="0">
              <a:solidFill>
                <a:srgbClr val="9526E8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7522" name="Picture 2" descr="http://media-2.web.britannica.com/eb-media/36/20936-004-9C0734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381129"/>
            <a:ext cx="1924050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</a:rPr>
              <a:t>สมองและกายสัมพันธ์กันเหมือนลูกแฝด</a:t>
            </a:r>
            <a:endParaRPr lang="th-T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/>
          </a:bodyPr>
          <a:lstStyle/>
          <a:p>
            <a:pPr>
              <a:buNone/>
            </a:pPr>
            <a:endParaRPr lang="th-TH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h-TH" sz="3900" b="1" dirty="0" smtClean="0">
                <a:solidFill>
                  <a:srgbClr val="FF0000"/>
                </a:solidFill>
              </a:rPr>
              <a:t>สมองและกายทำงานสัมพันธ์กันอย่างแยกไม่ออก</a:t>
            </a:r>
          </a:p>
          <a:p>
            <a:pPr lvl="0">
              <a:buNone/>
            </a:pPr>
            <a:endParaRPr lang="en-US" sz="3900" b="1" dirty="0" smtClean="0">
              <a:solidFill>
                <a:srgbClr val="993366"/>
              </a:solidFill>
            </a:endParaRPr>
          </a:p>
          <a:p>
            <a:pPr marL="0" lvl="0" indent="0">
              <a:buNone/>
            </a:pPr>
            <a:r>
              <a:rPr lang="en-US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en-US" sz="3900" b="1" dirty="0" err="1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Mens</a:t>
            </a:r>
            <a:r>
              <a:rPr lang="en-US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900" b="1" dirty="0" err="1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sana</a:t>
            </a:r>
            <a:r>
              <a:rPr lang="en-US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 in </a:t>
            </a:r>
            <a:r>
              <a:rPr lang="en-US" sz="3900" b="1" dirty="0" err="1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corpore</a:t>
            </a:r>
            <a:r>
              <a:rPr lang="en-US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900" b="1" dirty="0" err="1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sano</a:t>
            </a:r>
            <a:r>
              <a:rPr lang="en-US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” </a:t>
            </a:r>
            <a:r>
              <a:rPr lang="en-US" sz="28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28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กรีกโบราณ</a:t>
            </a:r>
            <a:r>
              <a:rPr lang="en-US" sz="28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)</a:t>
            </a:r>
            <a:endParaRPr lang="th-TH" sz="2800" b="1" dirty="0" smtClean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  <a:p>
            <a:pPr marL="0" lvl="0" indent="0">
              <a:buNone/>
            </a:pPr>
            <a:r>
              <a:rPr lang="th-TH" sz="3900" b="1" dirty="0" smtClean="0">
                <a:solidFill>
                  <a:srgbClr val="993366"/>
                </a:solidFill>
                <a:latin typeface="CordiaUPC" pitchFamily="34" charset="-34"/>
                <a:cs typeface="CordiaUPC" pitchFamily="34" charset="-34"/>
              </a:rPr>
              <a:t>จิตใจที่สมบูรณ์จะต้องอยู่ในร่างกายที่แข็งแรงสมบูรณ์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58204" cy="1357322"/>
          </a:xfrm>
        </p:spPr>
        <p:txBody>
          <a:bodyPr>
            <a:noAutofit/>
          </a:bodyPr>
          <a:lstStyle/>
          <a:p>
            <a:r>
              <a:rPr lang="th-TH" sz="5400" b="1" dirty="0" smtClean="0"/>
              <a:t/>
            </a:r>
            <a:br>
              <a:rPr lang="th-TH" sz="5400" b="1" dirty="0" smtClean="0"/>
            </a:br>
            <a:r>
              <a:rPr lang="th-TH" sz="44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การออกกำลังกายช่วยเพิ่มพลังให้สมอง</a:t>
            </a:r>
            <a:endParaRPr lang="th-TH" sz="44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8686800" cy="535785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h-TH" sz="4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สมองต้องการ ออกซิเจนจำนวนมาก</a:t>
            </a:r>
          </a:p>
          <a:p>
            <a:pPr lvl="0">
              <a:buSzPct val="75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สมองใช้ ออกซิเจน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1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ใน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5 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ของออกซิเจนที่เราสูดเข้าไป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ครั้ง </a:t>
            </a:r>
          </a:p>
          <a:p>
            <a:pPr lvl="0">
              <a:spcBef>
                <a:spcPts val="2400"/>
              </a:spcBef>
              <a:buSzPct val="75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การออกกำลังกายแบบ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aerobic exercise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ที่ต้องใช้ปอด </a:t>
            </a:r>
            <a:endParaRPr lang="en-US" sz="3200" b="1" dirty="0" smtClean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  <a:p>
            <a:pPr lvl="0">
              <a:spcBef>
                <a:spcPts val="0"/>
              </a:spcBef>
              <a:buSzPct val="75000"/>
              <a:buNone/>
            </a:pP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หัวใจทำงานเพิ่มขึ้น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)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ครั้งละ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30 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นาที  อาทิตย์ละ </a:t>
            </a:r>
            <a:r>
              <a:rPr lang="en-US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3</a:t>
            </a: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  เป็นอย่างน้อย</a:t>
            </a:r>
          </a:p>
          <a:p>
            <a:pPr lvl="0">
              <a:spcBef>
                <a:spcPts val="2400"/>
              </a:spcBef>
              <a:buSzPct val="75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นั่งหลังตรง ออกซิเจนเข้าปอด และสู่สมองได้ง่าย</a:t>
            </a:r>
            <a:endParaRPr lang="th-TH" sz="3200" dirty="0" smtClean="0">
              <a:solidFill>
                <a:srgbClr val="9526E8"/>
              </a:solidFill>
              <a:latin typeface="CordiaUPC" pitchFamily="34" charset="-34"/>
              <a:cs typeface="CordiaUPC" pitchFamily="34" charset="-34"/>
            </a:endParaRPr>
          </a:p>
          <a:p>
            <a:pPr lvl="0">
              <a:spcBef>
                <a:spcPts val="2400"/>
              </a:spcBef>
              <a:buSzPct val="75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9526E8"/>
                </a:solidFill>
                <a:latin typeface="CordiaUPC" pitchFamily="34" charset="-34"/>
                <a:cs typeface="CordiaUPC" pitchFamily="34" charset="-34"/>
              </a:rPr>
              <a:t>สูดหายใจลึกๆ ช้าๆ ยาวๆเวลามึน เหนื่อย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-32" y="1142984"/>
            <a:ext cx="9144000" cy="2643206"/>
          </a:xfrm>
          <a:prstGeom prst="rect">
            <a:avLst/>
          </a:prstGeom>
          <a:solidFill>
            <a:schemeClr val="tx2">
              <a:lumMod val="20000"/>
              <a:lumOff val="80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3786190"/>
            <a:ext cx="9144000" cy="307181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th-TH" b="1" dirty="0" smtClean="0">
                <a:solidFill>
                  <a:srgbClr val="9526E8"/>
                </a:solidFill>
              </a:rPr>
              <a:t>สมองกำหนดพฤติกรรมในอนาคตได้</a:t>
            </a:r>
            <a:endParaRPr lang="th-TH" dirty="0">
              <a:solidFill>
                <a:srgbClr val="9526E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500174"/>
            <a:ext cx="7229468" cy="4857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ฉันชอบเรียนหนังสือ</a:t>
            </a: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ฉันกำลังเรียนอย่างเป็นสุข</a:t>
            </a: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 “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ฉันกำลังพัฒนาตัวเองให้เป็นคนเก่งและดี</a:t>
            </a: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endParaRPr lang="en-US" sz="3600" b="1" dirty="0" smtClean="0">
              <a:solidFill>
                <a:srgbClr val="00CC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th-TH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ฉันอยากจะเก่ง</a:t>
            </a: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th-TH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ฉันชอบเรียนแต่ไม่เก่งเท่าเพื่อนหรอก</a:t>
            </a: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“</a:t>
            </a:r>
            <a:r>
              <a:rPr lang="th-TH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ฉันจะพยายามไม่ให้ได้คะแนนเอฟอีกครั้งหนึ่ง</a:t>
            </a:r>
            <a:r>
              <a:rPr lang="en-US" sz="36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”</a:t>
            </a:r>
          </a:p>
          <a:p>
            <a:pPr>
              <a:buNone/>
            </a:pPr>
            <a:endParaRPr lang="en-US" sz="4400" dirty="0" smtClean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Hippocampus </a:t>
            </a:r>
            <a:r>
              <a:rPr lang="th-TH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คือสมองส่วนที่ช่วยความจำ</a:t>
            </a:r>
            <a:r>
              <a:rPr lang="en-US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600200"/>
            <a:ext cx="871540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ช่วยถ่ายโอนข้อมูลสู่ความจำระยะยาว</a:t>
            </a:r>
          </a:p>
          <a:p>
            <a:pPr marL="719138" indent="-365125">
              <a:buNone/>
            </a:pP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- 	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ทำงานตอนเราหลับ</a:t>
            </a:r>
          </a:p>
          <a:p>
            <a:pPr marL="719138" indent="-365125">
              <a:buNone/>
            </a:pPr>
            <a:r>
              <a:rPr lang="en-US" sz="3600" b="1" i="1" dirty="0" smtClean="0">
                <a:latin typeface="Angsana New" pitchFamily="18" charset="-34"/>
                <a:cs typeface="Angsana New" pitchFamily="18" charset="-34"/>
              </a:rPr>
              <a:t>- 	</a:t>
            </a:r>
            <a:r>
              <a:rPr lang="th-TH" sz="3600" b="1" i="1" dirty="0" smtClean="0">
                <a:latin typeface="Angsana New" pitchFamily="18" charset="-34"/>
                <a:cs typeface="Angsana New" pitchFamily="18" charset="-34"/>
              </a:rPr>
              <a:t>ควรพักผ่อนให้เพียงพอ</a:t>
            </a:r>
          </a:p>
          <a:p>
            <a:pPr marL="719138" indent="-365125">
              <a:buNone/>
            </a:pPr>
            <a:r>
              <a:rPr lang="en-US" sz="3600" b="1" i="1" dirty="0" smtClean="0">
                <a:latin typeface="Angsana New" pitchFamily="18" charset="-34"/>
                <a:cs typeface="Angsana New" pitchFamily="18" charset="-34"/>
              </a:rPr>
              <a:t>- 	</a:t>
            </a:r>
            <a:r>
              <a:rPr lang="th-TH" sz="3600" b="1" i="1" dirty="0" smtClean="0">
                <a:latin typeface="Angsana New" pitchFamily="18" charset="-34"/>
                <a:cs typeface="Angsana New" pitchFamily="18" charset="-34"/>
              </a:rPr>
              <a:t>ภาวะที่ดีที่สุดสำหรับการเรียนคือ ภาวะอารมณ์สงบ </a:t>
            </a:r>
            <a:endParaRPr lang="en-US" sz="3600" b="1" i="1" dirty="0" smtClean="0">
              <a:latin typeface="Angsana New" pitchFamily="18" charset="-34"/>
              <a:cs typeface="Angsana New" pitchFamily="18" charset="-34"/>
            </a:endParaRPr>
          </a:p>
          <a:p>
            <a:pPr marL="719138" indent="-365125">
              <a:buNone/>
            </a:pPr>
            <a:r>
              <a:rPr lang="en-US" sz="3600" b="1" i="1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i="1" dirty="0" smtClean="0">
                <a:latin typeface="Angsana New" pitchFamily="18" charset="-34"/>
                <a:cs typeface="Angsana New" pitchFamily="18" charset="-34"/>
              </a:rPr>
              <a:t>แต่ตื่นตัว </a:t>
            </a:r>
            <a:r>
              <a:rPr lang="en-US" sz="3600" b="1" i="1" dirty="0" smtClean="0">
                <a:latin typeface="Angsana New" pitchFamily="18" charset="-34"/>
                <a:cs typeface="Angsana New" pitchFamily="18" charset="-34"/>
              </a:rPr>
              <a:t>(Relaxed but alert)</a:t>
            </a:r>
          </a:p>
          <a:p>
            <a:pPr>
              <a:buNone/>
            </a:pPr>
            <a:endParaRPr lang="en-US" sz="3600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772400" cy="9144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สาร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‘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โดพามีน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’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ทำให้มีความสุข มีความหวัง </a:t>
            </a:r>
            <a:endParaRPr lang="th-TH" sz="4000" b="1" dirty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1643050"/>
            <a:ext cx="8143900" cy="5214974"/>
          </a:xfrm>
        </p:spPr>
        <p:txBody>
          <a:bodyPr>
            <a:normAutofit/>
          </a:bodyPr>
          <a:lstStyle/>
          <a:p>
            <a:pPr marL="719138" indent="-650875">
              <a:spcBef>
                <a:spcPts val="1800"/>
              </a:spcBef>
              <a:buClr>
                <a:srgbClr val="002060"/>
              </a:buClr>
              <a:buSzPct val="80000"/>
              <a:buFont typeface="Wingdings" pitchFamily="2" charset="2"/>
              <a:buChar char="Ø"/>
            </a:pP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สมองจะสั่งให้สารโดพามีนหลั่งทุกครั้ง           </a:t>
            </a:r>
            <a:endParaRPr lang="en-US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ที่มีการเรียนรู้ใหม่ และเป็นสารที่ทำให้รู้สึกสดชื่น </a:t>
            </a:r>
            <a:endParaRPr lang="en-US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เป็นสุข มีความหวัง</a:t>
            </a:r>
            <a:endParaRPr lang="en-US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0"/>
              </a:spcBef>
              <a:buClr>
                <a:srgbClr val="002060"/>
              </a:buClr>
              <a:buSzPct val="80000"/>
              <a:buFont typeface="Wingdings" pitchFamily="2" charset="2"/>
              <a:buChar char="Ø"/>
            </a:pPr>
            <a:endParaRPr lang="th-TH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1800"/>
              </a:spcBef>
              <a:buClr>
                <a:srgbClr val="002060"/>
              </a:buClr>
              <a:buSzPct val="80000"/>
              <a:buFont typeface="Wingdings" pitchFamily="2" charset="2"/>
              <a:buChar char="Ø"/>
            </a:pP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ยิ่งเสพสารนี้บ่อยเท่าไหร่ ยิ่งทำให้ง่าย</a:t>
            </a:r>
            <a:endParaRPr lang="en-US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ที่จะหลั่งออกมาในครั้งต่อ</a:t>
            </a: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ๆ</a:t>
            </a: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ไป</a:t>
            </a:r>
            <a:endParaRPr lang="en-US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0"/>
              </a:spcBef>
              <a:buClr>
                <a:srgbClr val="002060"/>
              </a:buClr>
              <a:buSzPct val="80000"/>
              <a:buFont typeface="Wingdings" pitchFamily="2" charset="2"/>
              <a:buChar char="Ø"/>
            </a:pPr>
            <a:endParaRPr lang="th-TH" sz="3600" b="1" dirty="0" smtClean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  <a:p>
            <a:pPr marL="719138" indent="-650875">
              <a:spcBef>
                <a:spcPts val="1800"/>
              </a:spcBef>
              <a:buClr>
                <a:srgbClr val="002060"/>
              </a:buClr>
              <a:buSzPct val="80000"/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‘joy of discovery’</a:t>
            </a:r>
            <a:endParaRPr lang="th-TH" sz="3600" b="1" dirty="0">
              <a:solidFill>
                <a:srgbClr val="002060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19098"/>
            <a:ext cx="8686800" cy="8382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คนเราสามารถเป็นอัจฉริยะได้มากกว่า </a:t>
            </a:r>
            <a:r>
              <a:rPr lang="en-US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1  </a:t>
            </a: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ด้าน</a:t>
            </a:r>
            <a:endParaRPr lang="th-TH" sz="4000" b="1" dirty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615362" cy="5500702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อัจฉริยภาพด้าน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ภาษา และการสื่อสาร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ร่างกายและการเคลื่อนไหว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มิติสัมพันธ์และจินตนาการ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ตรรกะและคณิตศาสตร์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การเข้าใจตัวเอง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มนุษย์สัมพันธ์และการเข้าใจผู้อื่น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การเข้าใจธรรมชาติ</a:t>
            </a:r>
          </a:p>
          <a:p>
            <a:pPr marL="450850" indent="-450850">
              <a:buNone/>
              <a:tabLst>
                <a:tab pos="9017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    </a:t>
            </a:r>
            <a:r>
              <a:rPr lang="en-US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- 	</a:t>
            </a:r>
            <a:r>
              <a:rPr lang="th-TH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ดนตรีและจังหวะ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114300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TEFCAS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th-TH" b="1" dirty="0" smtClean="0">
                <a:solidFill>
                  <a:srgbClr val="FFFF00"/>
                </a:solidFill>
              </a:rPr>
              <a:t>คือวิธีการเรียนรู้ของสมองของมนุษย์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9144000" cy="51959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/>
              <a:t>T = Trial</a:t>
            </a:r>
          </a:p>
          <a:p>
            <a:pPr algn="ctr">
              <a:buNone/>
            </a:pPr>
            <a:r>
              <a:rPr lang="en-US" b="1" dirty="0" smtClean="0"/>
              <a:t>E =  Event</a:t>
            </a:r>
          </a:p>
          <a:p>
            <a:pPr algn="ctr">
              <a:buNone/>
            </a:pPr>
            <a:r>
              <a:rPr lang="en-US" b="1" dirty="0" smtClean="0"/>
              <a:t>F =  Feedback</a:t>
            </a:r>
          </a:p>
          <a:p>
            <a:pPr algn="ctr">
              <a:buNone/>
            </a:pPr>
            <a:r>
              <a:rPr lang="en-US" b="1" dirty="0" smtClean="0"/>
              <a:t>C =  Check</a:t>
            </a:r>
          </a:p>
          <a:p>
            <a:pPr algn="ctr">
              <a:buNone/>
            </a:pPr>
            <a:r>
              <a:rPr lang="en-US" b="1" dirty="0" smtClean="0"/>
              <a:t>A =  Adjust</a:t>
            </a:r>
          </a:p>
          <a:p>
            <a:pPr algn="ctr">
              <a:buNone/>
            </a:pPr>
            <a:r>
              <a:rPr lang="en-US" b="1" dirty="0" smtClean="0"/>
              <a:t>S =   Success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3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rdiaUPC" pitchFamily="34" charset="-34"/>
                <a:cs typeface="CordiaUPC" pitchFamily="34" charset="-34"/>
              </a:rPr>
              <a:t>‘Where there’s a will, there’s a way’</a:t>
            </a:r>
          </a:p>
          <a:p>
            <a:pPr algn="ctr">
              <a:buNone/>
            </a:pPr>
            <a:r>
              <a:rPr lang="en-US" sz="43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rdiaUPC" pitchFamily="34" charset="-34"/>
                <a:cs typeface="CordiaUPC" pitchFamily="34" charset="-34"/>
              </a:rPr>
              <a:t>‘</a:t>
            </a:r>
            <a:r>
              <a:rPr lang="th-TH" sz="43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rdiaUPC" pitchFamily="34" charset="-34"/>
                <a:cs typeface="CordiaUPC" pitchFamily="34" charset="-34"/>
              </a:rPr>
              <a:t>ประสบการณ์คือการเรียนรู้ที่ดี</a:t>
            </a:r>
            <a:r>
              <a:rPr lang="en-US" sz="43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rdiaUPC" pitchFamily="34" charset="-34"/>
                <a:cs typeface="CordiaUPC" pitchFamily="34" charset="-34"/>
              </a:rPr>
              <a:t>’</a:t>
            </a:r>
            <a:endParaRPr lang="th-TH" sz="4300" b="1" dirty="0">
              <a:solidFill>
                <a:schemeClr val="accent2">
                  <a:lumMod val="20000"/>
                  <a:lumOff val="8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501122" cy="6858000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endParaRPr lang="th-TH" sz="3600" b="1" dirty="0" smtClean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  <a:p>
            <a:pPr algn="ctr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โลกา</a:t>
            </a:r>
            <a:r>
              <a:rPr lang="th-TH" sz="36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ภิวัตน์</a:t>
            </a:r>
            <a:r>
              <a:rPr lang="th-TH" sz="3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en-US" sz="3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Globalization)</a:t>
            </a:r>
          </a:p>
          <a:p>
            <a:pPr algn="ctr">
              <a:lnSpc>
                <a:spcPct val="80000"/>
              </a:lnSpc>
              <a:buNone/>
            </a:pPr>
            <a:endParaRPr lang="en-US" sz="3600" b="1" dirty="0" smtClean="0">
              <a:solidFill>
                <a:srgbClr val="0070C0"/>
              </a:solidFill>
              <a:latin typeface="CordiaUPC" pitchFamily="34" charset="-34"/>
              <a:cs typeface="CordiaUPC" pitchFamily="34" charset="-34"/>
            </a:endParaRPr>
          </a:p>
          <a:p>
            <a:pPr algn="ctr">
              <a:lnSpc>
                <a:spcPct val="8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‘Information-based society’</a:t>
            </a:r>
            <a:endParaRPr lang="th-TH" sz="3600" b="1" dirty="0" smtClean="0">
              <a:solidFill>
                <a:srgbClr val="0070C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80000"/>
              </a:lnSpc>
              <a:buNone/>
            </a:pPr>
            <a:endParaRPr lang="th-TH" sz="1400" b="1" dirty="0" smtClean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80000"/>
              </a:lnSpc>
              <a:buNone/>
            </a:pPr>
            <a:endParaRPr lang="en-US" dirty="0" smtClean="0">
              <a:solidFill>
                <a:srgbClr val="0066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th-TH" b="1" dirty="0" smtClean="0">
                <a:solidFill>
                  <a:srgbClr val="006600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2800" b="1" dirty="0" smtClean="0">
                <a:solidFill>
                  <a:srgbClr val="006600"/>
                </a:solidFill>
                <a:latin typeface="CordiaUPC" pitchFamily="34" charset="-34"/>
                <a:cs typeface="CordiaUPC" pitchFamily="34" charset="-34"/>
              </a:rPr>
              <a:t>การประชุมโดยองค์การยูเนสโก ที่ประเทศเยอรมนีเมื่อปี 2000</a:t>
            </a:r>
            <a:endParaRPr lang="en-US" sz="2800" b="1" dirty="0" smtClean="0">
              <a:solidFill>
                <a:srgbClr val="0066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80000"/>
              </a:lnSpc>
              <a:spcBef>
                <a:spcPts val="1200"/>
              </a:spcBef>
              <a:buNone/>
            </a:pPr>
            <a:r>
              <a:rPr lang="th-TH" sz="2800" b="1" dirty="0" smtClean="0">
                <a:solidFill>
                  <a:srgbClr val="006600"/>
                </a:solidFill>
                <a:latin typeface="CordiaUPC" pitchFamily="34" charset="-34"/>
                <a:cs typeface="CordiaUPC" pitchFamily="34" charset="-34"/>
              </a:rPr>
              <a:t>และการประชุม APEC ในหัวข้อ Education Ministrial ครั้งที่ 2 ที่ประเทศสิงคโปร์</a:t>
            </a:r>
            <a:endParaRPr lang="en-US" sz="2800" b="1" dirty="0" smtClean="0">
              <a:solidFill>
                <a:srgbClr val="0066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th-TH" sz="2800" b="1" dirty="0" smtClean="0">
                <a:solidFill>
                  <a:srgbClr val="006600"/>
                </a:solidFill>
                <a:latin typeface="CordiaUPC" pitchFamily="34" charset="-34"/>
                <a:cs typeface="CordiaUPC" pitchFamily="34" charset="-34"/>
              </a:rPr>
              <a:t>เมื่อปี 2001)</a:t>
            </a:r>
            <a:endParaRPr lang="th-TH" sz="2800" b="1" dirty="0" smtClean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80000"/>
              </a:lnSpc>
              <a:buNone/>
            </a:pPr>
            <a:r>
              <a:rPr lang="th-TH" sz="20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          </a:t>
            </a:r>
          </a:p>
          <a:p>
            <a:pPr algn="ctr">
              <a:lnSpc>
                <a:spcPct val="80000"/>
              </a:lnSpc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‘</a:t>
            </a:r>
            <a:r>
              <a:rPr lang="th-TH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Local Citizen</a:t>
            </a:r>
            <a:r>
              <a:rPr lang="en-US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’</a:t>
            </a:r>
          </a:p>
          <a:p>
            <a:pPr algn="ctr">
              <a:lnSpc>
                <a:spcPct val="80000"/>
              </a:lnSpc>
              <a:spcBef>
                <a:spcPts val="1800"/>
              </a:spcBef>
              <a:spcAft>
                <a:spcPts val="1200"/>
              </a:spcAft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‘</a:t>
            </a:r>
            <a:r>
              <a:rPr lang="th-TH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Global </a:t>
            </a:r>
            <a:r>
              <a:rPr lang="th-TH" sz="4400" b="1" dirty="0" err="1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Player</a:t>
            </a:r>
            <a:r>
              <a:rPr lang="en-US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’</a:t>
            </a:r>
            <a:endParaRPr lang="th-TH" sz="4400" i="1" dirty="0" smtClean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bloggang.com/data/p/purplegem/picture/1246389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142960"/>
            <a:ext cx="5715040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Picture 044.jpg"/>
          <p:cNvPicPr>
            <a:picLocks noChangeAspect="1"/>
          </p:cNvPicPr>
          <p:nvPr/>
        </p:nvPicPr>
        <p:blipFill>
          <a:blip r:embed="rId2">
            <a:lum contrast="10000"/>
          </a:blip>
          <a:srcRect l="5091" t="2180" r="177" b="7600"/>
          <a:stretch>
            <a:fillRect/>
          </a:stretch>
        </p:blipFill>
        <p:spPr>
          <a:xfrm rot="5400000">
            <a:off x="1250121" y="-1035887"/>
            <a:ext cx="6643757" cy="885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72476" cy="142876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แผนที่ความคิด </a:t>
            </a:r>
            <a:r>
              <a:rPr sz="4000" b="1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(Mind Map) </a:t>
            </a:r>
            <a:b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by   Tony </a:t>
            </a:r>
            <a:r>
              <a:rPr lang="en-US" sz="4000" b="1" dirty="0" err="1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Buzan</a:t>
            </a:r>
            <a:endParaRPr lang="th-TH" sz="4000" dirty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500174"/>
            <a:ext cx="8429684" cy="5000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solidFill>
                  <a:srgbClr val="FFC000"/>
                </a:solidFill>
                <a:latin typeface="CordiaUPC" pitchFamily="34" charset="-34"/>
                <a:cs typeface="CordiaUPC" pitchFamily="34" charset="-34"/>
              </a:rPr>
              <a:t>	คือกลวิธีการบันทึกความรู้ ความคิดที่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1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มีลักษณะทางกายภาพคล้ายแผนที่ความคิดและความจำ        ที่เกิดขึ้นในสมองของมนุษย์จริงๆ  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2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เพิ่มศักยภาพการเรียนรู้ และความจำ เพราะเป็นการย่นย่อข้อมูลที่มีอยู่หลายๆหน้าให้เหลือเพียงหน้าเดียว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3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สะดวกต่อการจดจำ และสร้างสรรค์ความคิดใหม่ๆ </a:t>
            </a:r>
          </a:p>
          <a:p>
            <a:pPr marL="722313" indent="-722313">
              <a:spcBef>
                <a:spcPts val="2400"/>
              </a:spcBef>
              <a:buNone/>
              <a:tabLst>
                <a:tab pos="360363" algn="l"/>
              </a:tabLst>
            </a:pP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4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UPC" pitchFamily="34" charset="-34"/>
                <a:cs typeface="CordiaUPC" pitchFamily="34" charset="-34"/>
              </a:rPr>
              <a:t>	ใช้ได้กับทุกวิชา และบันทึกด้วยภาษาใดก็ได้</a:t>
            </a:r>
          </a:p>
          <a:p>
            <a:pPr>
              <a:buNone/>
            </a:pPr>
            <a:endParaRPr lang="th-TH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53536"/>
            <a:ext cx="8186766" cy="1143000"/>
          </a:xfrm>
        </p:spPr>
        <p:txBody>
          <a:bodyPr/>
          <a:lstStyle/>
          <a:p>
            <a:pPr algn="ctr"/>
            <a:r>
              <a:rPr lang="th-TH" b="1" dirty="0" smtClean="0">
                <a:solidFill>
                  <a:srgbClr val="FF0000"/>
                </a:solidFill>
              </a:rPr>
              <a:t>กิจกรรมการทดลองเขียนแผนที่ความคิด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1556" y="1646237"/>
            <a:ext cx="8229600" cy="4526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ให้บันทึกความรู้จากการฟังบรรยายจาก</a:t>
            </a:r>
            <a:r>
              <a:rPr lang="th-TH" sz="3600" b="1" dirty="0" err="1" smtClean="0">
                <a:latin typeface="Browallia New" pitchFamily="34" charset="-34"/>
                <a:cs typeface="Browallia New" pitchFamily="34" charset="-34"/>
              </a:rPr>
              <a:t>อาจารย์คัท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รียาด้วย 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Mind 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Map</a:t>
            </a:r>
            <a:endParaRPr lang="th-TH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3600" b="1" dirty="0" smtClean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  <a:p>
            <a:pPr marL="0" indent="0" algn="ctr">
              <a:buNone/>
            </a:pPr>
            <a:r>
              <a:rPr lang="th-TH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ห้องสมุด</a:t>
            </a:r>
            <a:r>
              <a:rPr lang="th-TH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endParaRPr lang="en-US" sz="3600" b="1" dirty="0" smtClean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786058"/>
            <a:ext cx="8786842" cy="36878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Knowledge</a:t>
            </a:r>
          </a:p>
          <a:p>
            <a:pPr algn="ctr">
              <a:buNone/>
            </a:pPr>
            <a:endParaRPr lang="en-US" sz="36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rgbClr val="6600FF"/>
                </a:solidFill>
              </a:rPr>
              <a:t>        </a:t>
            </a:r>
            <a:r>
              <a:rPr lang="en-US" sz="3600" b="1" dirty="0" smtClean="0">
                <a:solidFill>
                  <a:srgbClr val="FF0000"/>
                </a:solidFill>
              </a:rPr>
              <a:t>Learning how to learn --- Skills</a:t>
            </a:r>
          </a:p>
          <a:p>
            <a:pPr algn="ctr">
              <a:buNone/>
            </a:pPr>
            <a:endParaRPr lang="en-US" sz="3600" b="1" dirty="0" smtClean="0">
              <a:solidFill>
                <a:srgbClr val="006600"/>
              </a:solidFill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rgbClr val="FFFF00"/>
                </a:solidFill>
              </a:rPr>
              <a:t>Competency</a:t>
            </a:r>
            <a:endParaRPr lang="th-TH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5720" y="214290"/>
            <a:ext cx="7467600" cy="17859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การเรียนรู้ตลอดชีวิต</a:t>
            </a:r>
            <a:endParaRPr kumimoji="0" lang="en-US" sz="4400" b="1" i="0" u="none" strike="noStrike" kern="1200" cap="small" spc="0" normalizeH="0" baseline="0" noProof="0" dirty="0" smtClean="0">
              <a:ln>
                <a:noFill/>
              </a:ln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  <a:p>
            <a:pPr lvl="0" algn="ctr">
              <a:spcBef>
                <a:spcPct val="0"/>
              </a:spcBef>
            </a:pPr>
            <a:r>
              <a:rPr lang="en-US" sz="4400" dirty="0" smtClean="0">
                <a:latin typeface="Browallia New" pitchFamily="34" charset="-34"/>
                <a:cs typeface="Browallia New" pitchFamily="34" charset="-34"/>
              </a:rPr>
              <a:t>Life-long learning</a:t>
            </a:r>
            <a:endParaRPr kumimoji="0" lang="th-TH" sz="44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28605"/>
            <a:ext cx="8572528" cy="59721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4000" b="1" dirty="0" smtClean="0">
                <a:solidFill>
                  <a:srgbClr val="FF0000"/>
                </a:solidFill>
              </a:rPr>
              <a:t>   </a:t>
            </a:r>
            <a:r>
              <a:rPr lang="th-TH" sz="4400" b="1" dirty="0" smtClean="0">
                <a:solidFill>
                  <a:srgbClr val="FFFF00"/>
                </a:solidFill>
              </a:rPr>
              <a:t>กลวิธีทางการเรียน</a:t>
            </a:r>
          </a:p>
          <a:p>
            <a:pPr>
              <a:buFont typeface="Wingdings" pitchFamily="2" charset="2"/>
              <a:buNone/>
            </a:pPr>
            <a:r>
              <a:rPr lang="th-TH" sz="4400" b="1" dirty="0" smtClean="0">
                <a:solidFill>
                  <a:srgbClr val="FF0000"/>
                </a:solidFill>
              </a:rPr>
              <a:t>   </a:t>
            </a:r>
          </a:p>
          <a:p>
            <a:pPr>
              <a:buFont typeface="Wingdings" pitchFamily="2" charset="2"/>
              <a:buNone/>
            </a:pPr>
            <a:r>
              <a:rPr lang="th-TH" sz="4400" b="1" dirty="0" smtClean="0">
                <a:solidFill>
                  <a:srgbClr val="FF0000"/>
                </a:solidFill>
              </a:rPr>
              <a:t>   ขั้นตอนในกระบวนการเรียนรู้ ที่ใช้เพื่อรับรู้  </a:t>
            </a:r>
          </a:p>
          <a:p>
            <a:pPr>
              <a:buFont typeface="Wingdings" pitchFamily="2" charset="2"/>
              <a:buNone/>
            </a:pPr>
            <a:r>
              <a:rPr lang="th-TH" sz="4400" b="1" dirty="0" smtClean="0">
                <a:solidFill>
                  <a:srgbClr val="FF0000"/>
                </a:solidFill>
              </a:rPr>
              <a:t>	ทำความเข้าใจ  เก็บรักษา  นำความรู้กลับมาใช้ </a:t>
            </a:r>
          </a:p>
          <a:p>
            <a:pPr>
              <a:buFont typeface="Wingdings" pitchFamily="2" charset="2"/>
              <a:buNone/>
            </a:pPr>
            <a:r>
              <a:rPr lang="th-TH" sz="4400" b="1" dirty="0" smtClean="0">
                <a:solidFill>
                  <a:srgbClr val="FF0000"/>
                </a:solidFill>
              </a:rPr>
              <a:t>	</a:t>
            </a:r>
            <a:r>
              <a:rPr lang="th-TH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และ</a:t>
            </a:r>
            <a:r>
              <a:rPr lang="th-TH" sz="4400" b="1" dirty="0" smtClean="0">
                <a:solidFill>
                  <a:srgbClr val="9526E8"/>
                </a:solidFill>
              </a:rPr>
              <a:t>จัดการด้านการเรียนด้วยตนเองอย่างมีประสิทธิภาพ</a:t>
            </a:r>
          </a:p>
          <a:p>
            <a:pPr>
              <a:buFont typeface="Wingdings" pitchFamily="2" charset="2"/>
              <a:buNone/>
            </a:pPr>
            <a:endParaRPr lang="th-TH" sz="10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FF0000"/>
                </a:solidFill>
              </a:rPr>
              <a:t>   			   	  </a:t>
            </a: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(Rubin,1982; Oxford,1990)</a:t>
            </a:r>
          </a:p>
          <a:p>
            <a:pPr>
              <a:buFont typeface="Wingdings" pitchFamily="2" charset="2"/>
              <a:buNone/>
            </a:pPr>
            <a:r>
              <a:rPr lang="th-TH" b="1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endParaRPr lang="th-TH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h-TH" sz="4000" b="1" dirty="0" smtClean="0"/>
          </a:p>
          <a:p>
            <a:pPr algn="ctr"/>
            <a:endParaRPr lang="th-TH" sz="4000" b="1" dirty="0" smtClean="0"/>
          </a:p>
          <a:p>
            <a:pPr algn="ctr">
              <a:buNone/>
            </a:pPr>
            <a:r>
              <a:rPr lang="th-TH" sz="4800" b="1" dirty="0" smtClean="0">
                <a:solidFill>
                  <a:srgbClr val="FF0000"/>
                </a:solidFill>
              </a:rPr>
              <a:t>กลวิธี 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Mind Mapping</a:t>
            </a:r>
            <a:endParaRPr lang="th-TH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647395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What is Mind Mapping?</a:t>
            </a:r>
          </a:p>
          <a:p>
            <a:pPr>
              <a:buNone/>
            </a:pPr>
            <a:r>
              <a:rPr lang="en-US" dirty="0" smtClean="0"/>
              <a:t>    A diagram used to represent ideas/ a graphical method of taking notes  (or graphic organizer)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Who is Tony </a:t>
            </a:r>
            <a:r>
              <a:rPr lang="en-US" dirty="0" err="1" smtClean="0">
                <a:solidFill>
                  <a:srgbClr val="FF0000"/>
                </a:solidFill>
              </a:rPr>
              <a:t>Buzan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r>
              <a:rPr lang="en-US" dirty="0" smtClean="0"/>
              <a:t>    A British popular psychologist who created the </a:t>
            </a:r>
            <a:r>
              <a:rPr lang="en-US" i="1" dirty="0" smtClean="0">
                <a:solidFill>
                  <a:srgbClr val="FF0000"/>
                </a:solidFill>
              </a:rPr>
              <a:t>modern Mind Map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เฉลียง">
  <a:themeElements>
    <a:clrScheme name="กำหนดเอง 14">
      <a:dk1>
        <a:sysClr val="windowText" lastClr="000000"/>
      </a:dk1>
      <a:lt1>
        <a:srgbClr val="0070C0"/>
      </a:lt1>
      <a:dk2>
        <a:srgbClr val="575F6D"/>
      </a:dk2>
      <a:lt2>
        <a:srgbClr val="7030A0"/>
      </a:lt2>
      <a:accent1>
        <a:srgbClr val="C7A2E3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C7A2E3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ทางเดิน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ทางเดิน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ทางเดิน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กระบวนการหลอม">
  <a:themeElements>
    <a:clrScheme name="กระบวนการหลอม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อุดมสมบูรณ์">
  <a:themeElements>
    <a:clrScheme name="อุดมสมบูรณ์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0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1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2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3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4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5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6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00B0F0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7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4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5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6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7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8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9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1230</TotalTime>
  <Words>652</Words>
  <Application>Microsoft Office PowerPoint</Application>
  <PresentationFormat>นำเสนอทางหน้าจอ (4:3)</PresentationFormat>
  <Paragraphs>193</Paragraphs>
  <Slides>53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11</vt:i4>
      </vt:variant>
      <vt:variant>
        <vt:lpstr>ชื่อเรื่องภาพนิ่ง</vt:lpstr>
      </vt:variant>
      <vt:variant>
        <vt:i4>53</vt:i4>
      </vt:variant>
    </vt:vector>
  </HeadingPairs>
  <TitlesOfParts>
    <vt:vector size="64" baseType="lpstr">
      <vt:lpstr>Office Theme</vt:lpstr>
      <vt:lpstr>ทางเดิน</vt:lpstr>
      <vt:lpstr>กระบวนการหลอม</vt:lpstr>
      <vt:lpstr>โมดูล</vt:lpstr>
      <vt:lpstr>จุดที่สุด</vt:lpstr>
      <vt:lpstr>มุมมอง</vt:lpstr>
      <vt:lpstr>อุดมสมบูรณ์</vt:lpstr>
      <vt:lpstr>เสมอภาค</vt:lpstr>
      <vt:lpstr>กระดาษ</vt:lpstr>
      <vt:lpstr>เฉลียง</vt:lpstr>
      <vt:lpstr>1_จุดที่สุด</vt:lpstr>
      <vt:lpstr>การเรียนรู้ในศตวรรษที่ 21</vt:lpstr>
      <vt:lpstr>เป้าหมายในวันนี้</vt:lpstr>
      <vt:lpstr>ภาพนิ่ง 3</vt:lpstr>
      <vt:lpstr>สมองซีกซ้ายดูแลวิชาการ ซีกขวาเพิ่มความสนุกสนาน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            </vt:lpstr>
      <vt:lpstr>แผนที่ความคิด  (Mind Map)  by   Tony Buzan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หลักการของ Mind Mapping 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น้ำ  ข้าว  เต้าหู้  เป็นอาหารชั้นเลิศสำหรับสมอง</vt:lpstr>
      <vt:lpstr>ผักใบเขียวช่วยเพิ่ม IQ </vt:lpstr>
      <vt:lpstr>ขนาดของสมองไม่สำคัญต่อการเรียนรู้</vt:lpstr>
      <vt:lpstr>สมองไม่เสื่อมตามกาลเวลา / อายุ</vt:lpstr>
      <vt:lpstr>สมองซีกซ้าย และซีกขวาทำงานร่วมกันจะเกิดพลังมหาศาล</vt:lpstr>
      <vt:lpstr>สมองและกายสัมพันธ์กันเหมือนลูกแฝด</vt:lpstr>
      <vt:lpstr> การออกกำลังกายช่วยเพิ่มพลังให้สมอง</vt:lpstr>
      <vt:lpstr>สมองกำหนดพฤติกรรมในอนาคตได้</vt:lpstr>
      <vt:lpstr>Hippocampus คือสมองส่วนที่ช่วยความจำ </vt:lpstr>
      <vt:lpstr>สาร‘โดพามีน’ ทำให้มีความสุข มีความหวัง </vt:lpstr>
      <vt:lpstr>คนเราสามารถเป็นอัจฉริยะได้มากกว่า  1  ด้าน</vt:lpstr>
      <vt:lpstr>TEFCAS คือวิธีการเรียนรู้ของสมองของมนุษย์</vt:lpstr>
      <vt:lpstr>ภาพนิ่ง 50</vt:lpstr>
      <vt:lpstr>ภาพนิ่ง 51</vt:lpstr>
      <vt:lpstr>แผนที่ความคิด  (Mind Map)  by   Tony Buzan</vt:lpstr>
      <vt:lpstr>กิจกรรมการทดลองเขียนแผนที่ความคิด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การเรียนรู้ในศตวรรษที่ 21</dc:title>
  <dc:creator>user</dc:creator>
  <cp:lastModifiedBy>human</cp:lastModifiedBy>
  <cp:revision>199</cp:revision>
  <dcterms:created xsi:type="dcterms:W3CDTF">2009-06-02T06:42:14Z</dcterms:created>
  <dcterms:modified xsi:type="dcterms:W3CDTF">2010-06-14T02:02:54Z</dcterms:modified>
</cp:coreProperties>
</file>