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  <p:sldMasterId id="2147483833" r:id="rId2"/>
    <p:sldMasterId id="2147483845" r:id="rId3"/>
  </p:sldMasterIdLst>
  <p:handoutMasterIdLst>
    <p:handoutMasterId r:id="rId32"/>
  </p:handoutMasterIdLst>
  <p:sldIdLst>
    <p:sldId id="298" r:id="rId4"/>
    <p:sldId id="316" r:id="rId5"/>
    <p:sldId id="317" r:id="rId6"/>
    <p:sldId id="318" r:id="rId7"/>
    <p:sldId id="319" r:id="rId8"/>
    <p:sldId id="320" r:id="rId9"/>
    <p:sldId id="321" r:id="rId10"/>
    <p:sldId id="261" r:id="rId11"/>
    <p:sldId id="280" r:id="rId12"/>
    <p:sldId id="281" r:id="rId13"/>
    <p:sldId id="262" r:id="rId14"/>
    <p:sldId id="283" r:id="rId15"/>
    <p:sldId id="282" r:id="rId16"/>
    <p:sldId id="263" r:id="rId17"/>
    <p:sldId id="264" r:id="rId18"/>
    <p:sldId id="265" r:id="rId19"/>
    <p:sldId id="284" r:id="rId20"/>
    <p:sldId id="285" r:id="rId21"/>
    <p:sldId id="266" r:id="rId22"/>
    <p:sldId id="267" r:id="rId23"/>
    <p:sldId id="296" r:id="rId24"/>
    <p:sldId id="297" r:id="rId25"/>
    <p:sldId id="315" r:id="rId26"/>
    <p:sldId id="322" r:id="rId27"/>
    <p:sldId id="323" r:id="rId28"/>
    <p:sldId id="324" r:id="rId29"/>
    <p:sldId id="325" r:id="rId30"/>
    <p:sldId id="326" r:id="rId31"/>
  </p:sldIdLst>
  <p:sldSz cx="9144000" cy="6858000" type="screen4x3"/>
  <p:notesSz cx="6797675" cy="987425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E7"/>
    <a:srgbClr val="3333CC"/>
    <a:srgbClr val="DDDDDD"/>
    <a:srgbClr val="000066"/>
    <a:srgbClr val="CCECFF"/>
    <a:srgbClr val="CCFF99"/>
    <a:srgbClr val="FF0000"/>
    <a:srgbClr val="FFFF99"/>
    <a:srgbClr val="E0FFC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49" autoAdjust="0"/>
    <p:restoredTop sz="94660"/>
  </p:normalViewPr>
  <p:slideViewPr>
    <p:cSldViewPr>
      <p:cViewPr varScale="1">
        <p:scale>
          <a:sx n="79" d="100"/>
          <a:sy n="79" d="100"/>
        </p:scale>
        <p:origin x="-4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E097A-F3DB-4CC5-ACF2-612EC6766D19}" type="datetimeFigureOut">
              <a:rPr lang="en-US" smtClean="0"/>
              <a:t>6/17/2010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02E2D-856C-43BA-B502-2323F3AF68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372EC8-689C-4E6D-9611-E74AD0B7C8C2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EFD74FD-EA56-4B04-9D6B-17B3A68CA9D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2DE6273-9C80-4BF3-92B2-F3C8566964B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F7395A6-ACCD-4062-92E0-55700833056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80D5DCE-EB5F-490A-B07E-4BFCF6DF78D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5820F-1683-4BF9-A6E5-2DA06C47D6F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EF21-6952-497A-B3A1-005A78A1773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EE582B-1D0E-475E-BB5B-65943AB77400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1FE61-3AE2-4C50-B05A-228825313FE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AAAA8C-A7C2-4DA0-8D3C-58A16912197A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381EF80-30DE-4ED7-BA3D-D3115869A7B1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ransition>
    <p:split orient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18A84F-9957-4F94-B77D-425ECDDABA6D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ransition>
    <p:split orient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302953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4071934" y="2957522"/>
            <a:ext cx="1049748" cy="1471610"/>
          </a:xfrm>
          <a:prstGeom prst="rect">
            <a:avLst/>
          </a:prstGeom>
          <a:noFill/>
        </p:spPr>
      </p:pic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3929058" y="2243142"/>
            <a:ext cx="1428760" cy="1143000"/>
          </a:xfrm>
        </p:spPr>
        <p:txBody>
          <a:bodyPr/>
          <a:lstStyle/>
          <a:p>
            <a:r>
              <a:rPr lang="th-TH" dirty="0" smtClean="0"/>
              <a:t>ชีวิต</a:t>
            </a:r>
            <a:endParaRPr lang="en-US" dirty="0"/>
          </a:p>
        </p:txBody>
      </p:sp>
      <p:sp>
        <p:nvSpPr>
          <p:cNvPr id="5" name="ส่วนโค้ง 4"/>
          <p:cNvSpPr/>
          <p:nvPr/>
        </p:nvSpPr>
        <p:spPr>
          <a:xfrm>
            <a:off x="4286248" y="3571876"/>
            <a:ext cx="1785950" cy="928694"/>
          </a:xfrm>
          <a:prstGeom prst="arc">
            <a:avLst>
              <a:gd name="adj1" fmla="val 16200000"/>
              <a:gd name="adj2" fmla="val 20408503"/>
            </a:avLst>
          </a:prstGeom>
          <a:ln w="635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ส่วนโค้ง 5"/>
          <p:cNvSpPr/>
          <p:nvPr/>
        </p:nvSpPr>
        <p:spPr>
          <a:xfrm rot="20301313">
            <a:off x="2739809" y="3566918"/>
            <a:ext cx="1785950" cy="1366846"/>
          </a:xfrm>
          <a:prstGeom prst="arc">
            <a:avLst>
              <a:gd name="adj1" fmla="val 14948332"/>
              <a:gd name="adj2" fmla="val 19615880"/>
            </a:avLst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ส่วนโค้ง 6"/>
          <p:cNvSpPr/>
          <p:nvPr/>
        </p:nvSpPr>
        <p:spPr>
          <a:xfrm>
            <a:off x="1285852" y="3500438"/>
            <a:ext cx="1857388" cy="428628"/>
          </a:xfrm>
          <a:prstGeom prst="arc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ส่วนโค้ง 7"/>
          <p:cNvSpPr/>
          <p:nvPr/>
        </p:nvSpPr>
        <p:spPr>
          <a:xfrm rot="18785130">
            <a:off x="5125660" y="2678035"/>
            <a:ext cx="857256" cy="714380"/>
          </a:xfrm>
          <a:prstGeom prst="arc">
            <a:avLst/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ส่วนโค้ง 8"/>
          <p:cNvSpPr/>
          <p:nvPr/>
        </p:nvSpPr>
        <p:spPr>
          <a:xfrm rot="20774706">
            <a:off x="381482" y="3500793"/>
            <a:ext cx="1857388" cy="428628"/>
          </a:xfrm>
          <a:prstGeom prst="arc">
            <a:avLst/>
          </a:prstGeom>
          <a:ln w="635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ส่วนโค้ง 9"/>
          <p:cNvSpPr/>
          <p:nvPr/>
        </p:nvSpPr>
        <p:spPr>
          <a:xfrm rot="20742605">
            <a:off x="5220212" y="2697124"/>
            <a:ext cx="1222325" cy="714380"/>
          </a:xfrm>
          <a:prstGeom prst="arc">
            <a:avLst>
              <a:gd name="adj1" fmla="val 16200000"/>
              <a:gd name="adj2" fmla="val 21518433"/>
            </a:avLst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ส่วนโค้ง 10"/>
          <p:cNvSpPr/>
          <p:nvPr/>
        </p:nvSpPr>
        <p:spPr>
          <a:xfrm rot="16755768">
            <a:off x="5722110" y="2409336"/>
            <a:ext cx="857256" cy="714380"/>
          </a:xfrm>
          <a:prstGeom prst="arc">
            <a:avLst/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ส่วนโค้ง 11"/>
          <p:cNvSpPr/>
          <p:nvPr/>
        </p:nvSpPr>
        <p:spPr>
          <a:xfrm rot="18785130">
            <a:off x="6075668" y="2149867"/>
            <a:ext cx="1064630" cy="1058364"/>
          </a:xfrm>
          <a:prstGeom prst="arc">
            <a:avLst>
              <a:gd name="adj1" fmla="val 16200000"/>
              <a:gd name="adj2" fmla="val 270201"/>
            </a:avLst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ส่วนโค้ง 12"/>
          <p:cNvSpPr/>
          <p:nvPr/>
        </p:nvSpPr>
        <p:spPr>
          <a:xfrm rot="20742605">
            <a:off x="5600543" y="2847327"/>
            <a:ext cx="1783588" cy="1032639"/>
          </a:xfrm>
          <a:prstGeom prst="arc">
            <a:avLst>
              <a:gd name="adj1" fmla="val 16200000"/>
              <a:gd name="adj2" fmla="val 20459247"/>
            </a:avLst>
          </a:prstGeom>
          <a:ln w="60325" cap="flat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Oval 4"/>
          <p:cNvSpPr>
            <a:spLocks noChangeArrowheads="1"/>
          </p:cNvSpPr>
          <p:nvPr/>
        </p:nvSpPr>
        <p:spPr bwMode="auto">
          <a:xfrm>
            <a:off x="1538264" y="1571612"/>
            <a:ext cx="1944688" cy="12239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1825602" y="1787512"/>
            <a:ext cx="1657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</a:rPr>
              <a:t> เวทนา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214414" y="2639999"/>
            <a:ext cx="2800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0000"/>
                </a:solidFill>
                <a:latin typeface="Angsana New" pitchFamily="18" charset="-34"/>
              </a:rPr>
              <a:t>(Feeling / Sensation)</a:t>
            </a:r>
            <a:endParaRPr lang="th-TH" sz="3600" b="1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0" y="34290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ความรู้สึก ได้แก่ความรู้สึกสุข – ทุกข์ และความรู้สึกเฉย ๆ</a:t>
            </a:r>
          </a:p>
          <a:p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ไม่สุขไม่ทุกข์ อันเกิดจากสัมผัส (ผัสสะ) ทั้ง 6</a:t>
            </a:r>
          </a:p>
        </p:txBody>
      </p:sp>
      <p:sp>
        <p:nvSpPr>
          <p:cNvPr id="51208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FF99"/>
          </a:solidFill>
          <a:ln/>
        </p:spPr>
        <p:txBody>
          <a:bodyPr/>
          <a:lstStyle/>
          <a:p>
            <a:pPr algn="l"/>
            <a:r>
              <a:rPr lang="th-TH"/>
              <a:t>  </a:t>
            </a:r>
            <a:r>
              <a:rPr lang="th-TH" b="1"/>
              <a:t>พุทธศาสนา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1906588" y="1484313"/>
            <a:ext cx="1944687" cy="12239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122488" y="1628775"/>
            <a:ext cx="14398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</a:rPr>
              <a:t> สัญญา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979613" y="2624138"/>
            <a:ext cx="1773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0000"/>
                </a:solidFill>
                <a:latin typeface="Angsana New" pitchFamily="18" charset="-34"/>
              </a:rPr>
              <a:t>(Perception)</a:t>
            </a:r>
            <a:endParaRPr lang="th-TH" sz="3600" b="1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0" y="3429000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การจำได้หมายรู้ คือ การกำหนดรู้อาการ เครื่องหมาย</a:t>
            </a:r>
          </a:p>
          <a:p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ลักษณะต่าง ๆ</a:t>
            </a:r>
          </a:p>
        </p:txBody>
      </p:sp>
      <p:sp>
        <p:nvSpPr>
          <p:cNvPr id="12305" name="Rectangle 1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FF99"/>
          </a:solidFill>
          <a:ln/>
        </p:spPr>
        <p:txBody>
          <a:bodyPr/>
          <a:lstStyle/>
          <a:p>
            <a:pPr algn="l"/>
            <a:r>
              <a:rPr lang="th-TH"/>
              <a:t>  </a:t>
            </a:r>
            <a:r>
              <a:rPr lang="th-TH" b="1"/>
              <a:t>พุทธศาสนา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Oval 4"/>
          <p:cNvSpPr>
            <a:spLocks noChangeArrowheads="1"/>
          </p:cNvSpPr>
          <p:nvPr/>
        </p:nvSpPr>
        <p:spPr bwMode="auto">
          <a:xfrm>
            <a:off x="2051050" y="1484313"/>
            <a:ext cx="1944688" cy="12239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2339975" y="1700213"/>
            <a:ext cx="14398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</a:rPr>
              <a:t> สังขาร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1835150" y="2624138"/>
            <a:ext cx="2871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0000"/>
                </a:solidFill>
                <a:latin typeface="Angsana New" pitchFamily="18" charset="-34"/>
              </a:rPr>
              <a:t>(Mental Formations)</a:t>
            </a:r>
            <a:endParaRPr lang="th-TH" sz="3600" b="1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0" y="3429000"/>
            <a:ext cx="9144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การคิดหรือคิดปรุงแต่ง  คือ สภาพที่ปรุง</a:t>
            </a:r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แต่งจิตให้คิดดี </a:t>
            </a:r>
          </a:p>
          <a:p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คิดไม่ดี และคิดกลาง ๆ ไม่ดีไม่ชั่ว</a:t>
            </a:r>
          </a:p>
        </p:txBody>
      </p:sp>
      <p:sp>
        <p:nvSpPr>
          <p:cNvPr id="53256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FF99"/>
          </a:solidFill>
          <a:ln/>
        </p:spPr>
        <p:txBody>
          <a:bodyPr/>
          <a:lstStyle/>
          <a:p>
            <a:pPr algn="l"/>
            <a:r>
              <a:rPr lang="th-TH"/>
              <a:t>  </a:t>
            </a:r>
            <a:r>
              <a:rPr lang="th-TH" b="1"/>
              <a:t>พุทธศาสนา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Oval 4"/>
          <p:cNvSpPr>
            <a:spLocks noChangeArrowheads="1"/>
          </p:cNvSpPr>
          <p:nvPr/>
        </p:nvSpPr>
        <p:spPr bwMode="auto">
          <a:xfrm>
            <a:off x="2052638" y="1484313"/>
            <a:ext cx="1944687" cy="12239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2197100" y="1701800"/>
            <a:ext cx="172878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</a:rPr>
              <a:t>วิญญาณ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1908175" y="2625725"/>
            <a:ext cx="22288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0000"/>
                </a:solidFill>
                <a:latin typeface="Angsana New" pitchFamily="18" charset="-34"/>
              </a:rPr>
              <a:t>(Consciousness)</a:t>
            </a:r>
            <a:endParaRPr lang="th-TH" sz="3600" b="1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0" y="3429000"/>
            <a:ext cx="9144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ความรู้แจ้งอารมณ์ทางประสาททั้ง 5 และทางใจ </a:t>
            </a:r>
          </a:p>
          <a:p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หรือธรรมชาติที่รับรู้สิ่งที่ปรากฏให้</a:t>
            </a:r>
            <a:r>
              <a:rPr lang="th-TH" sz="4000" b="1">
                <a:latin typeface="Angsana New" pitchFamily="18" charset="-34"/>
              </a:rPr>
              <a:t>เห็นทางตา ได้ยินทางหู </a:t>
            </a:r>
          </a:p>
          <a:p>
            <a:r>
              <a:rPr lang="th-TH" sz="4000" b="1">
                <a:latin typeface="Angsana New" pitchFamily="18" charset="-34"/>
              </a:rPr>
              <a:t>	ได้กลิ่นทางจมูก ลิ้มรสทางลิ้น รู้สึกการกระทบทางกาย</a:t>
            </a:r>
          </a:p>
          <a:p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และรับรู้สิ่งที่ปรากฏทางใจ</a:t>
            </a:r>
          </a:p>
        </p:txBody>
      </p:sp>
      <p:sp>
        <p:nvSpPr>
          <p:cNvPr id="52238" name="Rectangle 1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FF99"/>
          </a:solidFill>
          <a:ln/>
        </p:spPr>
        <p:txBody>
          <a:bodyPr/>
          <a:lstStyle/>
          <a:p>
            <a:pPr algn="l"/>
            <a:r>
              <a:rPr lang="th-TH"/>
              <a:t>  </a:t>
            </a:r>
            <a:r>
              <a:rPr lang="th-TH" b="1"/>
              <a:t>พุทธศาสนา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713288"/>
            <a:ext cx="9144000" cy="1143000"/>
          </a:xfrm>
        </p:spPr>
        <p:txBody>
          <a:bodyPr/>
          <a:lstStyle/>
          <a:p>
            <a:r>
              <a:rPr lang="th-TH" b="1" dirty="0">
                <a:solidFill>
                  <a:schemeClr val="accent2"/>
                </a:solidFill>
              </a:rPr>
              <a:t>สรุป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5649913"/>
            <a:ext cx="9144000" cy="947737"/>
          </a:xfrm>
        </p:spPr>
        <p:txBody>
          <a:bodyPr/>
          <a:lstStyle/>
          <a:p>
            <a:pPr algn="ctr">
              <a:buFontTx/>
              <a:buNone/>
            </a:pPr>
            <a:r>
              <a:rPr lang="th-TH" sz="4000" b="1">
                <a:latin typeface="Angsana New" pitchFamily="18" charset="-34"/>
              </a:rPr>
              <a:t>ร่างกาย – ความรู้สึก – ความจำ – การคิด – การรู้</a:t>
            </a:r>
            <a:r>
              <a:rPr lang="th-TH" sz="4000"/>
              <a:t> 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0" y="0"/>
            <a:ext cx="9144000" cy="14176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</a:t>
            </a:r>
            <a:r>
              <a:rPr lang="th-TH" sz="4400" b="1">
                <a:solidFill>
                  <a:schemeClr val="tx2"/>
                </a:solidFill>
              </a:rPr>
              <a:t>พุทธศาสนา</a:t>
            </a:r>
          </a:p>
        </p:txBody>
      </p:sp>
      <p:pic>
        <p:nvPicPr>
          <p:cNvPr id="13317" name="Picture 5" descr="budda1"/>
          <p:cNvPicPr>
            <a:picLocks noChangeAspect="1" noChangeArrowheads="1"/>
          </p:cNvPicPr>
          <p:nvPr/>
        </p:nvPicPr>
        <p:blipFill>
          <a:blip r:embed="rId2">
            <a:lum bright="-12000" contrast="42000"/>
          </a:blip>
          <a:srcRect/>
          <a:stretch>
            <a:fillRect/>
          </a:stretch>
        </p:blipFill>
        <p:spPr bwMode="auto">
          <a:xfrm>
            <a:off x="2971800" y="1412875"/>
            <a:ext cx="3255963" cy="345598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R708-4"/>
          <p:cNvPicPr>
            <a:picLocks noChangeAspect="1" noChangeArrowheads="1"/>
          </p:cNvPicPr>
          <p:nvPr/>
        </p:nvPicPr>
        <p:blipFill>
          <a:blip r:embed="rId2">
            <a:lum bright="52000" contrast="-76000"/>
            <a:grayscl/>
          </a:blip>
          <a:srcRect b="8408"/>
          <a:stretch>
            <a:fillRect/>
          </a:stretch>
        </p:blipFill>
        <p:spPr bwMode="auto">
          <a:xfrm>
            <a:off x="0" y="581025"/>
            <a:ext cx="9144000" cy="6276975"/>
          </a:xfrm>
          <a:prstGeom prst="rect">
            <a:avLst/>
          </a:prstGeom>
          <a:noFill/>
        </p:spPr>
      </p:pic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71550" y="2781300"/>
            <a:ext cx="8172450" cy="2519363"/>
          </a:xfrm>
        </p:spPr>
        <p:txBody>
          <a:bodyPr/>
          <a:lstStyle/>
          <a:p>
            <a:pPr>
              <a:buFontTx/>
              <a:buNone/>
            </a:pPr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sz="4000" b="1">
                <a:solidFill>
                  <a:schemeClr val="accent2"/>
                </a:solidFill>
                <a:latin typeface="Angsana New" pitchFamily="18" charset="-34"/>
              </a:rPr>
              <a:t>ลักษณะโดยธรรมชาติ 3 อย่างของสิ่งทั้งปวง</a:t>
            </a:r>
          </a:p>
          <a:p>
            <a:pPr>
              <a:buFontTx/>
              <a:buNone/>
            </a:pPr>
            <a:r>
              <a:rPr lang="th-TH" sz="4000" b="1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4000" b="1" i="1">
                <a:solidFill>
                  <a:schemeClr val="accent2"/>
                </a:solidFill>
                <a:latin typeface="Angsana New" pitchFamily="18" charset="-34"/>
              </a:rPr>
              <a:t>ไตรลักษณ์ </a:t>
            </a:r>
            <a:r>
              <a:rPr lang="en-US" sz="4000" b="1" i="1">
                <a:solidFill>
                  <a:schemeClr val="accent2"/>
                </a:solidFill>
                <a:latin typeface="Angsana New" pitchFamily="18" charset="-34"/>
              </a:rPr>
              <a:t>= </a:t>
            </a:r>
            <a:r>
              <a:rPr lang="th-TH" sz="4000" b="1" i="1">
                <a:solidFill>
                  <a:schemeClr val="accent2"/>
                </a:solidFill>
                <a:latin typeface="Angsana New" pitchFamily="18" charset="-34"/>
              </a:rPr>
              <a:t>สามัญลักษณะ</a:t>
            </a:r>
          </a:p>
          <a:p>
            <a:pPr>
              <a:buFontTx/>
              <a:buNone/>
            </a:pPr>
            <a:r>
              <a:rPr lang="en-US" sz="4000" b="1">
                <a:solidFill>
                  <a:schemeClr val="accent2"/>
                </a:solidFill>
                <a:latin typeface="Angsana New" pitchFamily="18" charset="-34"/>
              </a:rPr>
              <a:t>	(The three characteristics of Existence)</a:t>
            </a:r>
            <a:endParaRPr lang="th-TH" sz="4000" b="1">
              <a:solidFill>
                <a:schemeClr val="accent2"/>
              </a:solidFill>
              <a:latin typeface="Angsana New" pitchFamily="18" charset="-34"/>
            </a:endParaRPr>
          </a:p>
          <a:p>
            <a:pPr algn="ctr">
              <a:buFontTx/>
              <a:buNone/>
            </a:pPr>
            <a:endParaRPr lang="th-TH" sz="4000" b="1">
              <a:solidFill>
                <a:schemeClr val="accent2"/>
              </a:solidFill>
              <a:latin typeface="Angsana New" pitchFamily="18" charset="-34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0" y="1473200"/>
            <a:ext cx="9144000" cy="368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/>
            <a:r>
              <a:rPr lang="en-US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</a:p>
          <a:p>
            <a:pPr marL="533400" indent="-533400"/>
            <a:r>
              <a:rPr lang="en-US" sz="3600" b="1">
                <a:solidFill>
                  <a:srgbClr val="000066"/>
                </a:solidFill>
                <a:latin typeface="Angsana New" pitchFamily="18" charset="-34"/>
              </a:rPr>
              <a:t>	</a:t>
            </a:r>
            <a:r>
              <a:rPr lang="en-US" sz="4000" b="1">
                <a:solidFill>
                  <a:srgbClr val="000066"/>
                </a:solidFill>
                <a:latin typeface="Angsana New" pitchFamily="18" charset="-34"/>
              </a:rPr>
              <a:t>1.</a:t>
            </a:r>
            <a:r>
              <a:rPr lang="th-TH" sz="4000" b="1">
                <a:solidFill>
                  <a:srgbClr val="000066"/>
                </a:solidFill>
                <a:latin typeface="Angsana New" pitchFamily="18" charset="-34"/>
              </a:rPr>
              <a:t>  อนิจจตา </a:t>
            </a:r>
            <a:r>
              <a:rPr lang="en-US" sz="4000" b="1">
                <a:solidFill>
                  <a:srgbClr val="000066"/>
                </a:solidFill>
                <a:latin typeface="Angsana New" pitchFamily="18" charset="-34"/>
              </a:rPr>
              <a:t>(Impermanence)</a:t>
            </a:r>
            <a:r>
              <a:rPr lang="en-US" sz="4000" b="1">
                <a:solidFill>
                  <a:srgbClr val="000000"/>
                </a:solidFill>
                <a:latin typeface="Angsana New" pitchFamily="18" charset="-34"/>
              </a:rPr>
              <a:t> 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 </a:t>
            </a:r>
          </a:p>
          <a:p>
            <a:pPr marL="533400" indent="-533400"/>
            <a:endParaRPr lang="th-TH" sz="4000" b="1">
              <a:solidFill>
                <a:srgbClr val="000000"/>
              </a:solidFill>
              <a:latin typeface="Angsana New" pitchFamily="18" charset="-34"/>
            </a:endParaRP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ความไม่เที่ยง ความไม่คงที่ ไม่คงตัว</a:t>
            </a: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       	ภาวะที่เกิดขึ้น แล้วเสื่อมและสลายไป</a:t>
            </a:r>
          </a:p>
          <a:p>
            <a:pPr marL="533400" indent="-533400"/>
            <a:endParaRPr lang="th-TH" sz="4000" b="1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0" y="1481138"/>
            <a:ext cx="9144000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/>
            <a:endParaRPr lang="en-US" sz="3600" b="1">
              <a:solidFill>
                <a:srgbClr val="000000"/>
              </a:solidFill>
              <a:latin typeface="Angsana New" pitchFamily="18" charset="-34"/>
            </a:endParaRPr>
          </a:p>
          <a:p>
            <a:pPr marL="533400" indent="-533400"/>
            <a:r>
              <a:rPr lang="en-US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en-US" sz="4000" b="1">
                <a:solidFill>
                  <a:srgbClr val="000066"/>
                </a:solidFill>
                <a:latin typeface="Angsana New" pitchFamily="18" charset="-34"/>
              </a:rPr>
              <a:t>2.</a:t>
            </a:r>
            <a:r>
              <a:rPr lang="th-TH" sz="4000" b="1">
                <a:solidFill>
                  <a:srgbClr val="000066"/>
                </a:solidFill>
                <a:latin typeface="Angsana New" pitchFamily="18" charset="-34"/>
              </a:rPr>
              <a:t> ทุกขตา </a:t>
            </a:r>
            <a:r>
              <a:rPr lang="en-US" sz="4000" b="1">
                <a:solidFill>
                  <a:srgbClr val="000066"/>
                </a:solidFill>
                <a:latin typeface="Angsana New" pitchFamily="18" charset="-34"/>
              </a:rPr>
              <a:t>(Conflict)</a:t>
            </a:r>
            <a:r>
              <a:rPr lang="en-US" sz="4000" b="1">
                <a:solidFill>
                  <a:srgbClr val="000000"/>
                </a:solidFill>
                <a:latin typeface="Angsana New" pitchFamily="18" charset="-34"/>
              </a:rPr>
              <a:t> </a:t>
            </a:r>
            <a:endParaRPr lang="th-TH" sz="4000" b="1">
              <a:solidFill>
                <a:srgbClr val="000000"/>
              </a:solidFill>
              <a:latin typeface="Angsana New" pitchFamily="18" charset="-34"/>
            </a:endParaRP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ความเป็นทุกข์ ภาวะที่ถูกบีบคั้นด้วยการเกิดขึ้นและสลายไป </a:t>
            </a: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ภาวะที่กดดันฝืนและขัดแย้งในตัว เพราะปัจจัยที่ปรุงแต่ง</a:t>
            </a: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ให้มีสภาพเป็นอย่างนั้นเปลี่ยนแปลงไป ภาวะที่ไม่สมบูรณ์</a:t>
            </a: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มีความบกพร่องในตัว ไม่ให้สมความอยากแท้จริง </a:t>
            </a: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หรือความพึงพอใจเต็มที่แก่ผู้อยากด้วยตัณหา</a:t>
            </a:r>
          </a:p>
          <a:p>
            <a:pPr marL="533400" indent="-533400"/>
            <a:endParaRPr lang="th-TH" sz="4000" b="1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0" y="1484313"/>
            <a:ext cx="914400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 indent="-533400"/>
            <a:endParaRPr lang="en-US" sz="3600" b="1">
              <a:solidFill>
                <a:srgbClr val="000066"/>
              </a:solidFill>
              <a:latin typeface="Angsana New" pitchFamily="18" charset="-34"/>
            </a:endParaRPr>
          </a:p>
          <a:p>
            <a:pPr marL="533400" indent="-533400"/>
            <a:r>
              <a:rPr lang="en-US" sz="3600" b="1">
                <a:solidFill>
                  <a:srgbClr val="000066"/>
                </a:solidFill>
                <a:latin typeface="Angsana New" pitchFamily="18" charset="-34"/>
              </a:rPr>
              <a:t>	</a:t>
            </a:r>
            <a:r>
              <a:rPr lang="en-US" sz="4000" b="1">
                <a:solidFill>
                  <a:srgbClr val="000066"/>
                </a:solidFill>
                <a:latin typeface="Angsana New" pitchFamily="18" charset="-34"/>
              </a:rPr>
              <a:t>3. </a:t>
            </a:r>
            <a:r>
              <a:rPr lang="th-TH" sz="4000" b="1">
                <a:solidFill>
                  <a:srgbClr val="000066"/>
                </a:solidFill>
                <a:latin typeface="Angsana New" pitchFamily="18" charset="-34"/>
              </a:rPr>
              <a:t>อนัตตา </a:t>
            </a:r>
            <a:r>
              <a:rPr lang="en-US" sz="4000" b="1">
                <a:solidFill>
                  <a:srgbClr val="000066"/>
                </a:solidFill>
                <a:latin typeface="Angsana New" pitchFamily="18" charset="-34"/>
              </a:rPr>
              <a:t>(Soullessness </a:t>
            </a:r>
            <a:r>
              <a:rPr lang="th-TH" sz="4000" b="1">
                <a:solidFill>
                  <a:srgbClr val="000066"/>
                </a:solidFill>
                <a:latin typeface="Angsana New" pitchFamily="18" charset="-34"/>
              </a:rPr>
              <a:t>หรือ </a:t>
            </a:r>
            <a:r>
              <a:rPr lang="en-US" sz="4000" b="1">
                <a:solidFill>
                  <a:srgbClr val="000066"/>
                </a:solidFill>
                <a:latin typeface="Angsana New" pitchFamily="18" charset="-34"/>
              </a:rPr>
              <a:t>non-self)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 </a:t>
            </a: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ความไม่ใช่ตัวตน ความไม่มีตัวตนแท้จริง</a:t>
            </a:r>
          </a:p>
          <a:p>
            <a:pPr marL="533400" indent="-533400"/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ที่จะสั่งบังคับให้เป็นอย่างไร ๆ ได้</a:t>
            </a:r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473200"/>
            <a:ext cx="9144000" cy="3971925"/>
          </a:xfrm>
        </p:spPr>
        <p:txBody>
          <a:bodyPr/>
          <a:lstStyle/>
          <a:p>
            <a:pPr>
              <a:buFontTx/>
              <a:buNone/>
            </a:pPr>
            <a:endParaRPr lang="th-TH" sz="3600" b="1">
              <a:solidFill>
                <a:srgbClr val="000000"/>
              </a:solidFill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sz="4000" b="1">
                <a:solidFill>
                  <a:srgbClr val="000066"/>
                </a:solidFill>
                <a:latin typeface="Angsana New" pitchFamily="18" charset="-34"/>
              </a:rPr>
              <a:t>ปฏิจจสมุปบาท</a:t>
            </a:r>
          </a:p>
          <a:p>
            <a:pPr>
              <a:buFontTx/>
              <a:buNone/>
            </a:pP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การที่สิ่งทั้งหลายอาศัยซึ่งกันและกัน</a:t>
            </a:r>
          </a:p>
          <a:p>
            <a:pPr>
              <a:buFontTx/>
              <a:buNone/>
            </a:pP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จึงเกิดมีการที่มีทุกข์เกิดขึ้น</a:t>
            </a:r>
          </a:p>
          <a:p>
            <a:pPr>
              <a:buFontTx/>
              <a:buNone/>
            </a:pP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เพราะอาศัยปัจจัยสัมพันธ์เกี่ยวเนื่องกันมา</a:t>
            </a:r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th-TH" sz="4400" b="1" dirty="0">
                <a:cs typeface="JasmineUPC" pitchFamily="18" charset="-34"/>
              </a:rPr>
              <a:t>เกิดมาทำไม?</a:t>
            </a:r>
          </a:p>
          <a:p>
            <a:pPr lvl="4"/>
            <a:r>
              <a:rPr lang="th-TH" sz="4000" b="1" dirty="0">
                <a:cs typeface="JasmineUPC" pitchFamily="18" charset="-34"/>
              </a:rPr>
              <a:t>เมื่อเจ้ามามีอะไรมาด้วยเจ้า</a:t>
            </a:r>
          </a:p>
          <a:p>
            <a:pPr lvl="4">
              <a:buFontTx/>
              <a:buNone/>
            </a:pPr>
            <a:r>
              <a:rPr lang="th-TH" sz="4000" b="1" dirty="0">
                <a:cs typeface="JasmineUPC" pitchFamily="18" charset="-34"/>
              </a:rPr>
              <a:t>เจ้าจะเอาแต่สุขสนุกไฉน</a:t>
            </a:r>
          </a:p>
          <a:p>
            <a:pPr lvl="4">
              <a:buFontTx/>
              <a:buNone/>
            </a:pPr>
            <a:r>
              <a:rPr lang="th-TH" sz="4000" b="1" dirty="0">
                <a:cs typeface="JasmineUPC" pitchFamily="18" charset="-34"/>
              </a:rPr>
              <a:t>มามือเปล่าเจ้าจะเอาอะไรไป</a:t>
            </a:r>
          </a:p>
          <a:p>
            <a:pPr lvl="4">
              <a:buFontTx/>
              <a:buNone/>
            </a:pPr>
            <a:r>
              <a:rPr lang="th-TH" sz="4000" b="1" dirty="0">
                <a:cs typeface="JasmineUPC" pitchFamily="18" charset="-34"/>
              </a:rPr>
              <a:t>เจ้าก็ไปตัวเปล่าเหมือนเจ้ามา</a:t>
            </a:r>
          </a:p>
        </p:txBody>
      </p:sp>
    </p:spTree>
  </p:cSld>
  <p:clrMapOvr>
    <a:masterClrMapping/>
  </p:clrMapOvr>
  <p:transition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412875"/>
            <a:ext cx="9144000" cy="5445125"/>
          </a:xfrm>
        </p:spPr>
        <p:txBody>
          <a:bodyPr/>
          <a:lstStyle/>
          <a:p>
            <a:pPr>
              <a:buFontTx/>
              <a:buNone/>
            </a:pPr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อาการที่สิ่งทั้งหลายเป็นปัจจัยแก่กันมีองค์ประกอบ 12 หัวข้อ  </a:t>
            </a:r>
          </a:p>
          <a:p>
            <a:pPr>
              <a:buFontTx/>
              <a:buNone/>
            </a:pPr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  	เป็นปัจจัยเนื่องอาศัยสืบต่อกันไปเป็นวงกลม ไม่มีต้นไม่มีปลาย  </a:t>
            </a:r>
          </a:p>
          <a:p>
            <a:pPr>
              <a:buFontTx/>
              <a:buNone/>
            </a:pPr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คือไม่มีตัวเหตุเริ่มแรกที่สุด</a:t>
            </a:r>
          </a:p>
          <a:p>
            <a:pPr>
              <a:buFontTx/>
              <a:buNone/>
            </a:pPr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	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อวิชชา  </a:t>
            </a:r>
            <a:r>
              <a:rPr lang="th-TH" sz="2000" b="1">
                <a:solidFill>
                  <a:srgbClr val="000066"/>
                </a:solidFill>
                <a:latin typeface="Angsana New" pitchFamily="18" charset="-34"/>
              </a:rPr>
              <a:t> </a:t>
            </a:r>
            <a:r>
              <a:rPr lang="th-TH" sz="2000" b="1">
                <a:latin typeface="Symbol" pitchFamily="18" charset="2"/>
              </a:rPr>
              <a:t>®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  สังขาร </a:t>
            </a:r>
            <a:r>
              <a:rPr lang="th-TH" sz="2000" b="1">
                <a:latin typeface="Symbol" pitchFamily="18" charset="2"/>
              </a:rPr>
              <a:t>®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 วิญญาณ</a:t>
            </a:r>
            <a:r>
              <a:rPr lang="th-TH" sz="2000" b="1">
                <a:solidFill>
                  <a:srgbClr val="000066"/>
                </a:solidFill>
                <a:latin typeface="Angsana New" pitchFamily="18" charset="-34"/>
              </a:rPr>
              <a:t> </a:t>
            </a:r>
            <a:r>
              <a:rPr lang="th-TH" sz="2000" b="1">
                <a:latin typeface="Symbol" pitchFamily="18" charset="2"/>
              </a:rPr>
              <a:t>®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 นามรูป </a:t>
            </a:r>
            <a:r>
              <a:rPr lang="th-TH" sz="2000" b="1">
                <a:latin typeface="Symbol" pitchFamily="18" charset="2"/>
              </a:rPr>
              <a:t>®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 สฬายตนะ</a:t>
            </a:r>
          </a:p>
          <a:p>
            <a:pPr>
              <a:buFontTx/>
              <a:buNone/>
            </a:pP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		 </a:t>
            </a:r>
            <a:r>
              <a:rPr lang="th-TH" sz="2000" b="1">
                <a:latin typeface="Symbol" pitchFamily="18" charset="2"/>
              </a:rPr>
              <a:t>­ 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						         </a:t>
            </a:r>
            <a:r>
              <a:rPr lang="th-TH" sz="2000" b="1">
                <a:latin typeface="Symbol" pitchFamily="18" charset="2"/>
              </a:rPr>
              <a:t>¯</a:t>
            </a:r>
            <a:endParaRPr lang="th-TH" sz="2000" b="1">
              <a:solidFill>
                <a:srgbClr val="000066"/>
              </a:solidFill>
              <a:latin typeface="Symbol" pitchFamily="18" charset="2"/>
            </a:endParaRPr>
          </a:p>
          <a:p>
            <a:pPr>
              <a:buFontTx/>
              <a:buNone/>
            </a:pP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	 ชรามรณะ 			 		                ผัสสะ </a:t>
            </a:r>
          </a:p>
          <a:p>
            <a:pPr>
              <a:buFontTx/>
              <a:buNone/>
            </a:pPr>
            <a:r>
              <a:rPr lang="th-TH" sz="2000" b="1">
                <a:latin typeface="Symbol" pitchFamily="18" charset="2"/>
              </a:rPr>
              <a:t>		­					                        ¯</a:t>
            </a:r>
            <a:endParaRPr lang="th-TH" sz="3600" b="1">
              <a:solidFill>
                <a:srgbClr val="000066"/>
              </a:solidFill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		ชาติ      </a:t>
            </a:r>
            <a:r>
              <a:rPr lang="th-TH" sz="2000" b="1">
                <a:latin typeface="Symbol" pitchFamily="18" charset="2"/>
              </a:rPr>
              <a:t>¬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 ภพ       </a:t>
            </a:r>
            <a:r>
              <a:rPr lang="th-TH" sz="2000" b="1">
                <a:latin typeface="Symbol" pitchFamily="18" charset="2"/>
              </a:rPr>
              <a:t>¬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 อุปาทาน      </a:t>
            </a:r>
            <a:r>
              <a:rPr lang="th-TH" sz="2000" b="1">
                <a:latin typeface="Symbol" pitchFamily="18" charset="2"/>
              </a:rPr>
              <a:t>¬</a:t>
            </a:r>
            <a:r>
              <a:rPr lang="th-TH" b="1"/>
              <a:t> 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ตัณหา     </a:t>
            </a:r>
            <a:r>
              <a:rPr lang="th-TH" sz="2000" b="1">
                <a:latin typeface="Symbol" pitchFamily="18" charset="2"/>
              </a:rPr>
              <a:t>¬</a:t>
            </a:r>
            <a:r>
              <a:rPr lang="th-TH" sz="2000" b="1">
                <a:solidFill>
                  <a:srgbClr val="000066"/>
                </a:solidFill>
                <a:latin typeface="Symbol" pitchFamily="18" charset="2"/>
              </a:rPr>
              <a:t> </a:t>
            </a:r>
            <a:r>
              <a:rPr lang="th-TH" sz="3600" b="1">
                <a:solidFill>
                  <a:srgbClr val="000066"/>
                </a:solidFill>
                <a:latin typeface="Angsana New" pitchFamily="18" charset="-34"/>
              </a:rPr>
              <a:t>เวทนา 	</a:t>
            </a:r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6" name="Picture 6" descr="scan0001a"/>
          <p:cNvPicPr>
            <a:picLocks noChangeAspect="1" noChangeArrowheads="1"/>
          </p:cNvPicPr>
          <p:nvPr/>
        </p:nvPicPr>
        <p:blipFill>
          <a:blip r:embed="rId2">
            <a:lum bright="-20000" contrast="20000"/>
          </a:blip>
          <a:srcRect/>
          <a:stretch>
            <a:fillRect/>
          </a:stretch>
        </p:blipFill>
        <p:spPr bwMode="auto">
          <a:xfrm>
            <a:off x="1330325" y="1198563"/>
            <a:ext cx="6626225" cy="5481637"/>
          </a:xfrm>
          <a:prstGeom prst="rect">
            <a:avLst/>
          </a:prstGeom>
          <a:noFill/>
        </p:spPr>
      </p:pic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1" name="Picture 7" descr="scan0003"/>
          <p:cNvPicPr>
            <a:picLocks noChangeAspect="1" noChangeArrowheads="1"/>
          </p:cNvPicPr>
          <p:nvPr/>
        </p:nvPicPr>
        <p:blipFill>
          <a:blip r:embed="rId2">
            <a:lum bright="-24000" contrast="36000"/>
          </a:blip>
          <a:srcRect/>
          <a:stretch>
            <a:fillRect/>
          </a:stretch>
        </p:blipFill>
        <p:spPr bwMode="auto">
          <a:xfrm>
            <a:off x="2428860" y="1196975"/>
            <a:ext cx="4288005" cy="5303859"/>
          </a:xfrm>
          <a:prstGeom prst="rect">
            <a:avLst/>
          </a:prstGeom>
          <a:noFill/>
        </p:spPr>
      </p:pic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th-TH" sz="4400" b="1">
                <a:solidFill>
                  <a:srgbClr val="000000"/>
                </a:solidFill>
              </a:rPr>
              <a:t>  </a:t>
            </a:r>
            <a:r>
              <a:rPr lang="th-TH" sz="4400" b="1"/>
              <a:t>พุทธศาสนา </a:t>
            </a:r>
            <a:r>
              <a:rPr lang="en-US" sz="4400" b="1"/>
              <a:t>: </a:t>
            </a:r>
            <a:r>
              <a:rPr lang="th-TH" sz="4400" b="1"/>
              <a:t>ชีวิตเป็นอย่างไร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0" y="1412875"/>
            <a:ext cx="9144000" cy="4114800"/>
          </a:xfrm>
        </p:spPr>
        <p:txBody>
          <a:bodyPr/>
          <a:lstStyle/>
          <a:p>
            <a:pPr>
              <a:buFontTx/>
              <a:buNone/>
            </a:pPr>
            <a:endParaRPr lang="th-TH" sz="3600" b="1" dirty="0">
              <a:solidFill>
                <a:srgbClr val="000000"/>
              </a:solidFill>
              <a:latin typeface="Angsana New" pitchFamily="18" charset="-34"/>
            </a:endParaRPr>
          </a:p>
          <a:p>
            <a:pPr algn="ctr">
              <a:buFontTx/>
              <a:buNone/>
            </a:pPr>
            <a:r>
              <a:rPr lang="th-TH" sz="3600" b="1" dirty="0">
                <a:solidFill>
                  <a:srgbClr val="000066"/>
                </a:solidFill>
                <a:latin typeface="Angsana New" pitchFamily="18" charset="-34"/>
              </a:rPr>
              <a:t>ชีวิต - ความตาย - การเกิดใหม่</a:t>
            </a:r>
          </a:p>
          <a:p>
            <a:pPr>
              <a:buFontTx/>
              <a:buNone/>
            </a:pPr>
            <a:endParaRPr lang="th-TH" sz="3600" b="1" dirty="0">
              <a:solidFill>
                <a:srgbClr val="000066"/>
              </a:solidFill>
              <a:latin typeface="Angsana New" pitchFamily="18" charset="-34"/>
            </a:endParaRPr>
          </a:p>
          <a:p>
            <a:pPr>
              <a:buFontTx/>
              <a:buNone/>
            </a:pPr>
            <a:r>
              <a:rPr lang="th-TH" sz="3600" b="1" dirty="0">
                <a:solidFill>
                  <a:srgbClr val="000000"/>
                </a:solidFill>
                <a:latin typeface="Angsana New" pitchFamily="18" charset="-34"/>
              </a:rPr>
              <a:t>			</a:t>
            </a:r>
            <a:r>
              <a:rPr lang="th-TH" sz="3600" b="1" dirty="0" err="1">
                <a:solidFill>
                  <a:srgbClr val="000000"/>
                </a:solidFill>
                <a:latin typeface="Angsana New" pitchFamily="18" charset="-34"/>
              </a:rPr>
              <a:t>วัฏฏ</a:t>
            </a:r>
            <a:r>
              <a:rPr lang="th-TH" sz="3600" b="1" dirty="0">
                <a:solidFill>
                  <a:srgbClr val="000000"/>
                </a:solidFill>
                <a:latin typeface="Angsana New" pitchFamily="18" charset="-34"/>
              </a:rPr>
              <a:t>สงสาร  </a:t>
            </a:r>
            <a:r>
              <a:rPr lang="en-US" sz="3600" b="1" dirty="0">
                <a:solidFill>
                  <a:srgbClr val="000000"/>
                </a:solidFill>
                <a:latin typeface="Angsana New" pitchFamily="18" charset="-34"/>
              </a:rPr>
              <a:t>=</a:t>
            </a:r>
            <a:r>
              <a:rPr lang="th-TH" sz="3600" b="1" dirty="0">
                <a:solidFill>
                  <a:srgbClr val="000000"/>
                </a:solidFill>
                <a:latin typeface="Angsana New" pitchFamily="18" charset="-34"/>
              </a:rPr>
              <a:t> การเวียนว่ายตายเกิด  </a:t>
            </a:r>
          </a:p>
          <a:p>
            <a:pPr>
              <a:buFontTx/>
              <a:buNone/>
            </a:pPr>
            <a:r>
              <a:rPr lang="th-TH" sz="3600" b="1" dirty="0">
                <a:solidFill>
                  <a:srgbClr val="000000"/>
                </a:solidFill>
                <a:latin typeface="Angsana New" pitchFamily="18" charset="-34"/>
              </a:rPr>
              <a:t>			สังสารวัฏ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การประยุกต์ปรัชญาและศาสนาไปใช้ในชีวิตประจำวัน</a:t>
            </a: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ปรัชญามหาวิทยาลัยเชียงใหม่</a:t>
            </a:r>
          </a:p>
          <a:p>
            <a:r>
              <a:rPr lang="th-TH" sz="3600" b="1" dirty="0" err="1">
                <a:latin typeface="Browallia New" pitchFamily="34" charset="-34"/>
                <a:cs typeface="Browallia New" pitchFamily="34" charset="-34"/>
              </a:rPr>
              <a:t>อตฺตานํ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 ทม</a:t>
            </a:r>
            <a:r>
              <a:rPr lang="th-TH" sz="3600" b="1" dirty="0" err="1">
                <a:latin typeface="Browallia New" pitchFamily="34" charset="-34"/>
                <a:cs typeface="Browallia New" pitchFamily="34" charset="-34"/>
              </a:rPr>
              <a:t>ยนฺติ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600" b="1" dirty="0" err="1">
                <a:latin typeface="Browallia New" pitchFamily="34" charset="-34"/>
                <a:cs typeface="Browallia New" pitchFamily="34" charset="-34"/>
              </a:rPr>
              <a:t>ปณฺฑิ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ตา</a:t>
            </a: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บัณฑิตย่อมฝึกฝนตนเอง</a:t>
            </a:r>
          </a:p>
          <a:p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The wises control themselves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2"/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ปางน้อยสำเหนียกรู้  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	เรียน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คุณ</a:t>
            </a:r>
          </a:p>
          <a:p>
            <a:pPr>
              <a:buFontTx/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	ยามใหญ่แสวงหาทุน  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	ทรัพย์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ไว้</a:t>
            </a:r>
          </a:p>
          <a:p>
            <a:pPr>
              <a:buFontTx/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	ยามแก่แสวงบุญ	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	ธรรม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ชอบ</a:t>
            </a:r>
          </a:p>
          <a:p>
            <a:pPr>
              <a:buFontTx/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	ยามหง่อมทำใดได้  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	แต่ล้วนอนิจจัง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ชีวิตที่ยึดเหตุผล แต่ไร้ประสบการณ์ก็ว่างเปล่า</a:t>
            </a:r>
          </a:p>
          <a:p>
            <a:pPr>
              <a:buFontTx/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	ชีวิตที่ยึด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ประสบการณ์ แต่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ไร้เหตุผลก็มืดบอด</a:t>
            </a:r>
          </a:p>
          <a:p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ชีวิตที่เน้นแต่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ข้อเท็จจริง แต่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ไร้จินตนาการก็แห้งแล้ง</a:t>
            </a:r>
          </a:p>
          <a:p>
            <a:pPr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	ชีวิต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ที่เน้น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จินตนาการ แต่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ไร้ข้อเท็จจริงก็เลื่อนลอย</a:t>
            </a:r>
          </a:p>
          <a:p>
            <a:pPr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	สุนทรียะ 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=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ข้อเท็จจริง + จินตนาการ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h-TH" sz="4800" b="1" dirty="0">
                <a:latin typeface="Browallia New" pitchFamily="34" charset="-34"/>
                <a:cs typeface="Browallia New" pitchFamily="34" charset="-34"/>
              </a:rPr>
              <a:t>ชีวิตเรา เราลิขิต</a:t>
            </a:r>
          </a:p>
          <a:p>
            <a:pPr>
              <a:buNone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	</a:t>
            </a:r>
          </a:p>
          <a:p>
            <a:pPr>
              <a:buNone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ข้า 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จะทำให้สุดความสามารถ</a:t>
            </a:r>
          </a:p>
          <a:p>
            <a:pPr>
              <a:buNone/>
            </a:pPr>
            <a:r>
              <a:rPr lang="th-TH" sz="4000" b="1" dirty="0" smtClean="0">
                <a:latin typeface="Browallia New" pitchFamily="34" charset="-34"/>
                <a:cs typeface="Browallia New" pitchFamily="34" charset="-34"/>
              </a:rPr>
              <a:t>ฟ้า</a:t>
            </a:r>
            <a:r>
              <a:rPr lang="th-TH" sz="4000" b="1" dirty="0">
                <a:latin typeface="Browallia New" pitchFamily="34" charset="-34"/>
                <a:cs typeface="Browallia New" pitchFamily="34" charset="-34"/>
              </a:rPr>
              <a:t>จะเป็นผู้ประทานผลอันเลิศให้ข้า</a:t>
            </a:r>
          </a:p>
        </p:txBody>
      </p:sp>
    </p:spTree>
  </p:cSld>
  <p:clrMapOvr>
    <a:masterClrMapping/>
  </p:clrMapOvr>
  <p:transition>
    <p:split orient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71406" y="928670"/>
            <a:ext cx="8183880" cy="4786346"/>
          </a:xfrm>
        </p:spPr>
        <p:txBody>
          <a:bodyPr>
            <a:normAutofit/>
          </a:bodyPr>
          <a:lstStyle/>
          <a:p>
            <a:pPr marL="1279525" lvl="4" indent="-377825"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เป็น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มนุษย์  	เป็นได้ 	เพราะ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ใจสูง</a:t>
            </a:r>
          </a:p>
          <a:p>
            <a:pPr>
              <a:buFontTx/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		เหมือนหนึ่ง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ยูง  	มีดี  		ที่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แววขน</a:t>
            </a:r>
          </a:p>
          <a:p>
            <a:pPr>
              <a:buFontTx/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		ถ้าใจ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ต่ำ  		เป็นได้  	แต่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เพียงคน</a:t>
            </a:r>
          </a:p>
          <a:p>
            <a:pPr>
              <a:buFontTx/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		ย่อมเสีย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ที  	ที่ตน  	ได้</a:t>
            </a: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เกิดมา</a:t>
            </a:r>
            <a:r>
              <a:rPr lang="th-TH" sz="4400" b="1" dirty="0" smtClean="0">
                <a:latin typeface="Browallia New" pitchFamily="34" charset="-34"/>
                <a:cs typeface="Browallia New" pitchFamily="34" charset="-34"/>
              </a:rPr>
              <a:t>...</a:t>
            </a:r>
          </a:p>
          <a:p>
            <a:pPr>
              <a:buFontTx/>
              <a:buNone/>
            </a:pPr>
            <a:endParaRPr lang="th-TH" sz="4400" b="1" dirty="0">
              <a:latin typeface="Browallia New" pitchFamily="34" charset="-34"/>
              <a:cs typeface="Browallia New" pitchFamily="34" charset="-34"/>
            </a:endParaRPr>
          </a:p>
          <a:p>
            <a:pPr algn="r">
              <a:buFontTx/>
              <a:buNone/>
            </a:pPr>
            <a:r>
              <a:rPr lang="th-TH" sz="4400" b="1" dirty="0">
                <a:latin typeface="Browallia New" pitchFamily="34" charset="-34"/>
                <a:cs typeface="Browallia New" pitchFamily="34" charset="-34"/>
              </a:rPr>
              <a:t>						</a:t>
            </a:r>
            <a:r>
              <a:rPr lang="th-TH" sz="4400" b="1" i="1" dirty="0">
                <a:latin typeface="Browallia New" pitchFamily="34" charset="-34"/>
                <a:cs typeface="Browallia New" pitchFamily="34" charset="-34"/>
              </a:rPr>
              <a:t>พุทธทาส ภิกขุ</a:t>
            </a:r>
          </a:p>
        </p:txBody>
      </p:sp>
    </p:spTree>
  </p:cSld>
  <p:clrMapOvr>
    <a:masterClrMapping/>
  </p:clrMapOvr>
  <p:transition>
    <p:split orient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600" b="1" dirty="0">
                <a:solidFill>
                  <a:srgbClr val="C00000"/>
                </a:solidFill>
                <a:cs typeface="JasmineUPC" pitchFamily="18" charset="-34"/>
              </a:rPr>
              <a:t>วิธีคิดของศาสนา</a:t>
            </a:r>
          </a:p>
          <a:p>
            <a:pPr marL="541338" indent="-541338"/>
            <a:r>
              <a:rPr lang="th-TH" sz="3600" b="1" dirty="0">
                <a:cs typeface="JasmineUPC" pitchFamily="18" charset="-34"/>
              </a:rPr>
              <a:t>ศาสนากลุ่มเซมี</a:t>
            </a:r>
            <a:r>
              <a:rPr lang="th-TH" sz="3600" b="1" dirty="0" err="1">
                <a:cs typeface="JasmineUPC" pitchFamily="18" charset="-34"/>
              </a:rPr>
              <a:t>ติก</a:t>
            </a:r>
            <a:r>
              <a:rPr lang="th-TH" sz="3600" b="1" dirty="0">
                <a:cs typeface="JasmineUPC" pitchFamily="18" charset="-34"/>
              </a:rPr>
              <a:t> คิดแบบเป็นเส้นตรง</a:t>
            </a:r>
          </a:p>
          <a:p>
            <a:pPr marL="541338" indent="-541338"/>
            <a:r>
              <a:rPr lang="th-TH" sz="3600" b="1" dirty="0">
                <a:cs typeface="JasmineUPC" pitchFamily="18" charset="-34"/>
              </a:rPr>
              <a:t>ศาสนากลุ่มอารยัน คิดแบบเป็นวงกลม</a:t>
            </a:r>
          </a:p>
        </p:txBody>
      </p:sp>
    </p:spTree>
  </p:cSld>
  <p:clrMapOvr>
    <a:masterClrMapping/>
  </p:clrMapOvr>
  <p:transition>
    <p:split orient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502920" y="530352"/>
            <a:ext cx="8641080" cy="41879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ศาสนาซี</a:t>
            </a:r>
            <a:r>
              <a:rPr lang="th-TH" sz="3600" b="1" dirty="0" err="1">
                <a:latin typeface="Browallia New" pitchFamily="34" charset="-34"/>
                <a:cs typeface="Browallia New" pitchFamily="34" charset="-34"/>
              </a:rPr>
              <a:t>ไมท์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600" b="1" dirty="0" err="1">
                <a:latin typeface="Browallia New" pitchFamily="34" charset="-34"/>
                <a:cs typeface="Browallia New" pitchFamily="34" charset="-34"/>
              </a:rPr>
              <a:t>ยิว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 คริสต์ อิสลาม</a:t>
            </a: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พระเจ้าสร้างโลก สร้างมนุษย์ในวันที่ 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6 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วันที่ </a:t>
            </a:r>
            <a:r>
              <a:rPr lang="en-US" sz="3600" b="1" dirty="0">
                <a:latin typeface="Browallia New" pitchFamily="34" charset="-34"/>
                <a:cs typeface="Browallia New" pitchFamily="34" charset="-34"/>
              </a:rPr>
              <a:t>7 </a:t>
            </a:r>
            <a:endParaRPr lang="th-TH" sz="36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พระ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เจ้าหยุดทำงาน</a:t>
            </a: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มนุษย์คู่แรกละเมิดคำสั่งของพระเจ้าก่อให้เกิดบาปกำเนิด</a:t>
            </a:r>
          </a:p>
        </p:txBody>
      </p:sp>
    </p:spTree>
  </p:cSld>
  <p:clrMapOvr>
    <a:masterClrMapping/>
  </p:clrMapOvr>
  <p:transition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ด้วยความเมตตา พระเจ้าจะส่งประกาศกมานำ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ทาง</a:t>
            </a:r>
          </a:p>
          <a:p>
            <a:pPr>
              <a:buNone/>
            </a:pP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ให้กับ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มนุษย์เป็น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ระยะ</a:t>
            </a:r>
          </a:p>
          <a:p>
            <a:pPr>
              <a:buNone/>
            </a:pP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ในท้ายที่สุด จะถึงวันพิพากษา ถ้าใครศรัทธาก็จะเข้าไปอยู่กับพระเจ้านิ</a:t>
            </a:r>
            <a:r>
              <a:rPr lang="th-TH" sz="3600" b="1" dirty="0" err="1">
                <a:latin typeface="Browallia New" pitchFamily="34" charset="-34"/>
                <a:cs typeface="Browallia New" pitchFamily="34" charset="-34"/>
              </a:rPr>
              <a:t>รันดร์</a:t>
            </a:r>
            <a:endParaRPr lang="th-TH" sz="36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ศาสนากลุ่มอารยัน</a:t>
            </a: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พราหมณ์-ฮินดู พุทธ เชน</a:t>
            </a: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เชื่อในระบบสังสารวัฏ การ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เวียน</a:t>
            </a: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ว่าย ตาย เกิด</a:t>
            </a:r>
          </a:p>
          <a:p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กรรมคือแรงผลักให้มนุษย์ต้อง</a:t>
            </a:r>
            <a:r>
              <a:rPr lang="th-TH" sz="3600" b="1" dirty="0" smtClean="0">
                <a:latin typeface="Browallia New" pitchFamily="34" charset="-34"/>
                <a:cs typeface="Browallia New" pitchFamily="34" charset="-34"/>
              </a:rPr>
              <a:t>เกิด</a:t>
            </a:r>
            <a:endParaRPr lang="th-TH" sz="4400" b="1" dirty="0">
              <a:latin typeface="Browallia New" pitchFamily="34" charset="-34"/>
              <a:cs typeface="Browallia New" pitchFamily="34" charset="-34"/>
            </a:endParaRPr>
          </a:p>
          <a:p>
            <a:endParaRPr lang="th-TH" sz="4400" b="1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  <p:transition>
    <p:split orient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เป้าหมายชีวิตคือความหลุดพ้น</a:t>
            </a:r>
          </a:p>
          <a:p>
            <a:pPr>
              <a:buNone/>
            </a:pPr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หนทางไปสู่ความหลุดพ้นคือ</a:t>
            </a:r>
          </a:p>
          <a:p>
            <a:pPr marL="1071563" indent="-349250"/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พราหมณ์ -พิธีกรรม</a:t>
            </a:r>
          </a:p>
          <a:p>
            <a:pPr marL="1071563" indent="-349250"/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ฮินดู พุทธ เชน -การปฏิบัติที่ถูกต้อง</a:t>
            </a:r>
          </a:p>
          <a:p>
            <a:pPr marL="1071563" indent="-349250"/>
            <a:r>
              <a:rPr lang="th-TH" sz="3600" b="1" dirty="0">
                <a:latin typeface="Browallia New" pitchFamily="34" charset="-34"/>
                <a:cs typeface="Browallia New" pitchFamily="34" charset="-34"/>
              </a:rPr>
              <a:t>เป้าหมายมีชื่อเรียกต่างกัน เช่น โมกษะ ไกวัลย์ นิพพาน</a:t>
            </a:r>
          </a:p>
        </p:txBody>
      </p:sp>
    </p:spTree>
  </p:cSld>
  <p:clrMapOvr>
    <a:masterClrMapping/>
  </p:clrMapOvr>
  <p:transition>
    <p:split orient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FF99"/>
          </a:solidFill>
        </p:spPr>
        <p:txBody>
          <a:bodyPr/>
          <a:lstStyle/>
          <a:p>
            <a:pPr algn="l"/>
            <a:r>
              <a:rPr lang="th-TH" b="1">
                <a:solidFill>
                  <a:srgbClr val="000000"/>
                </a:solidFill>
              </a:rPr>
              <a:t>  พุทธศาสนา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544638"/>
            <a:ext cx="9144000" cy="43322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th-TH"/>
          </a:p>
          <a:p>
            <a:pPr>
              <a:lnSpc>
                <a:spcPct val="90000"/>
              </a:lnSpc>
              <a:buFontTx/>
              <a:buNone/>
            </a:pPr>
            <a:r>
              <a:rPr lang="th-TH"/>
              <a:t>   		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ร่างกายมนุษย์ประกอบด้วยส่วนสำคัญ 2 ส่วน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</a:t>
            </a:r>
            <a:r>
              <a:rPr lang="th-TH" sz="4000" b="1" i="1" u="sng">
                <a:latin typeface="Angsana New" pitchFamily="18" charset="-34"/>
              </a:rPr>
              <a:t>ร่างกาย</a:t>
            </a:r>
            <a:r>
              <a:rPr lang="th-TH" sz="4000" b="1" i="1">
                <a:latin typeface="Angsana New" pitchFamily="18" charset="-34"/>
              </a:rPr>
              <a:t> </a:t>
            </a:r>
            <a:r>
              <a:rPr lang="th-TH" sz="4000" b="1">
                <a:latin typeface="Angsana New" pitchFamily="18" charset="-34"/>
              </a:rPr>
              <a:t>หรือ </a:t>
            </a:r>
            <a:r>
              <a:rPr lang="th-TH" sz="4000" b="1" i="1">
                <a:solidFill>
                  <a:srgbClr val="FF0000"/>
                </a:solidFill>
                <a:latin typeface="Angsana New" pitchFamily="18" charset="-34"/>
              </a:rPr>
              <a:t>รูป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 กับ </a:t>
            </a:r>
            <a:r>
              <a:rPr lang="th-TH" sz="4000" b="1" i="1">
                <a:solidFill>
                  <a:srgbClr val="FF0000"/>
                </a:solidFill>
                <a:latin typeface="Angsana New" pitchFamily="18" charset="-34"/>
              </a:rPr>
              <a:t>นาม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 คือส่วนที่เป็น </a:t>
            </a:r>
            <a:r>
              <a:rPr lang="th-TH" sz="4000" b="1" i="1" u="sng">
                <a:solidFill>
                  <a:srgbClr val="000000"/>
                </a:solidFill>
                <a:latin typeface="Angsana New" pitchFamily="18" charset="-34"/>
              </a:rPr>
              <a:t>จิต</a:t>
            </a: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อาจกล่าวได้ว่า มนุษย์เกิดขึ้นจากการรวมกัน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h-TH" sz="4000" b="1">
                <a:solidFill>
                  <a:srgbClr val="000000"/>
                </a:solidFill>
                <a:latin typeface="Angsana New" pitchFamily="18" charset="-34"/>
              </a:rPr>
              <a:t>		ของสิ่งต่าง ๆ  5 กลุ่ม รวมเรียกว่า </a:t>
            </a:r>
            <a:r>
              <a:rPr lang="th-TH" sz="4000" b="1" i="1" u="sng">
                <a:solidFill>
                  <a:schemeClr val="accent2"/>
                </a:solidFill>
                <a:latin typeface="Angsana New" pitchFamily="18" charset="-34"/>
              </a:rPr>
              <a:t>ขันธ์ </a:t>
            </a:r>
            <a:r>
              <a:rPr lang="en-US" sz="4000" b="1" i="1" u="sng">
                <a:solidFill>
                  <a:schemeClr val="accent2"/>
                </a:solidFill>
                <a:latin typeface="Angsana New" pitchFamily="18" charset="-34"/>
              </a:rPr>
              <a:t>5</a:t>
            </a:r>
            <a:endParaRPr lang="th-TH" sz="4000" b="1" i="1" u="sng">
              <a:solidFill>
                <a:schemeClr val="accent2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Oval 4"/>
          <p:cNvSpPr>
            <a:spLocks noChangeArrowheads="1"/>
          </p:cNvSpPr>
          <p:nvPr/>
        </p:nvSpPr>
        <p:spPr bwMode="auto">
          <a:xfrm>
            <a:off x="1476375" y="1628775"/>
            <a:ext cx="1944688" cy="12239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051050" y="1812925"/>
            <a:ext cx="9366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>
                <a:solidFill>
                  <a:srgbClr val="000000"/>
                </a:solidFill>
                <a:latin typeface="Angsana New" pitchFamily="18" charset="-34"/>
              </a:rPr>
              <a:t>รูป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547813" y="2697163"/>
            <a:ext cx="2041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000000"/>
                </a:solidFill>
                <a:latin typeface="Angsana New" pitchFamily="18" charset="-34"/>
              </a:rPr>
              <a:t>(Corporeality)</a:t>
            </a:r>
            <a:endParaRPr lang="th-TH" sz="3600" b="1">
              <a:solidFill>
                <a:srgbClr val="000000"/>
              </a:solidFill>
              <a:latin typeface="Angsana New" pitchFamily="18" charset="-34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0" y="3633788"/>
            <a:ext cx="91440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th-TH" sz="3600" b="1">
                <a:solidFill>
                  <a:srgbClr val="000000"/>
                </a:solidFill>
                <a:latin typeface="Angsana New" pitchFamily="18" charset="-34"/>
              </a:rPr>
              <a:t>	</a:t>
            </a:r>
            <a:r>
              <a:rPr lang="th-TH" sz="4000" b="1">
                <a:latin typeface="Angsana New" pitchFamily="18" charset="-34"/>
              </a:rPr>
              <a:t>ส่วนที่เป็นร่างกายที่เกิดขึ้นจากการผสมกันอย่างถูกส่วน</a:t>
            </a:r>
          </a:p>
          <a:p>
            <a:r>
              <a:rPr lang="th-TH" sz="4000" b="1">
                <a:latin typeface="Angsana New" pitchFamily="18" charset="-34"/>
              </a:rPr>
              <a:t>	ของธาตุ 4 (ดิน น้ำ ลม ไฟ) รวมทั้งคุณสมบัติ</a:t>
            </a:r>
          </a:p>
          <a:p>
            <a:r>
              <a:rPr lang="th-TH" sz="4000" b="1">
                <a:latin typeface="Angsana New" pitchFamily="18" charset="-34"/>
              </a:rPr>
              <a:t>	และคุณลักษณะที่มีขึ้นเมื่อธาตุทั้ง 4 รวมกัน</a:t>
            </a:r>
          </a:p>
        </p:txBody>
      </p:sp>
      <p:sp>
        <p:nvSpPr>
          <p:cNvPr id="50184" name="Rectangle 8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rgbClr val="FFFF99"/>
          </a:solidFill>
          <a:ln/>
        </p:spPr>
        <p:txBody>
          <a:bodyPr/>
          <a:lstStyle/>
          <a:p>
            <a:pPr algn="l"/>
            <a:r>
              <a:rPr lang="th-TH"/>
              <a:t>  </a:t>
            </a:r>
            <a:r>
              <a:rPr lang="th-TH" b="1"/>
              <a:t>พุทธศาสนา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มุมมอง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610</TotalTime>
  <Words>332</Words>
  <Application>Microsoft Office PowerPoint</Application>
  <PresentationFormat>นำเสนอทางหน้าจอ (4:3)</PresentationFormat>
  <Paragraphs>137</Paragraphs>
  <Slides>28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3</vt:i4>
      </vt:variant>
      <vt:variant>
        <vt:lpstr>ชื่อเรื่องภาพนิ่ง</vt:lpstr>
      </vt:variant>
      <vt:variant>
        <vt:i4>28</vt:i4>
      </vt:variant>
    </vt:vector>
  </HeadingPairs>
  <TitlesOfParts>
    <vt:vector size="31" baseType="lpstr">
      <vt:lpstr>เสมอภาค</vt:lpstr>
      <vt:lpstr>1_ชุดรูปแบบของ Office</vt:lpstr>
      <vt:lpstr>มุมมอง</vt:lpstr>
      <vt:lpstr>ชีวิต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  พุทธศาสนา</vt:lpstr>
      <vt:lpstr>  พุทธศาสนา</vt:lpstr>
      <vt:lpstr>  พุทธศาสนา</vt:lpstr>
      <vt:lpstr>  พุทธศาสนา</vt:lpstr>
      <vt:lpstr>  พุทธศาสนา</vt:lpstr>
      <vt:lpstr>  พุทธศาสนา</vt:lpstr>
      <vt:lpstr>สรุป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</vt:vector>
  </TitlesOfParts>
  <Company>cm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ชีวิตคืออะไร  ประกอบขึ้นจากสิ่งใด และมีลักษณะเฉพาะอย่างไร</dc:title>
  <dc:creator>cmu</dc:creator>
  <cp:lastModifiedBy>human</cp:lastModifiedBy>
  <cp:revision>72</cp:revision>
  <dcterms:created xsi:type="dcterms:W3CDTF">2007-06-16T00:00:27Z</dcterms:created>
  <dcterms:modified xsi:type="dcterms:W3CDTF">2010-06-17T08:44:00Z</dcterms:modified>
</cp:coreProperties>
</file>