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bin" ContentType="application/vnd.ms-office.activeX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activeX/activeX1.xml" ContentType="application/vnd.ms-office.activeX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activeX/activeX2.xml" ContentType="application/vnd.ms-office.activeX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688" r:id="rId2"/>
    <p:sldMasterId id="2147483700" r:id="rId3"/>
    <p:sldMasterId id="2147483712" r:id="rId4"/>
    <p:sldMasterId id="2147483724" r:id="rId5"/>
    <p:sldMasterId id="2147483736" r:id="rId6"/>
    <p:sldMasterId id="2147483784" r:id="rId7"/>
    <p:sldMasterId id="2147483796" r:id="rId8"/>
    <p:sldMasterId id="2147483809" r:id="rId9"/>
    <p:sldMasterId id="2147483821" r:id="rId10"/>
    <p:sldMasterId id="2147483858" r:id="rId11"/>
    <p:sldMasterId id="2147483871" r:id="rId12"/>
  </p:sldMasterIdLst>
  <p:notesMasterIdLst>
    <p:notesMasterId r:id="rId57"/>
  </p:notesMasterIdLst>
  <p:handoutMasterIdLst>
    <p:handoutMasterId r:id="rId58"/>
  </p:handoutMasterIdLst>
  <p:sldIdLst>
    <p:sldId id="322" r:id="rId13"/>
    <p:sldId id="295" r:id="rId14"/>
    <p:sldId id="291" r:id="rId15"/>
    <p:sldId id="323" r:id="rId16"/>
    <p:sldId id="324" r:id="rId17"/>
    <p:sldId id="325" r:id="rId18"/>
    <p:sldId id="256" r:id="rId19"/>
    <p:sldId id="326" r:id="rId20"/>
    <p:sldId id="327" r:id="rId21"/>
    <p:sldId id="329" r:id="rId22"/>
    <p:sldId id="342" r:id="rId23"/>
    <p:sldId id="330" r:id="rId24"/>
    <p:sldId id="331" r:id="rId25"/>
    <p:sldId id="257" r:id="rId26"/>
    <p:sldId id="332" r:id="rId27"/>
    <p:sldId id="333" r:id="rId28"/>
    <p:sldId id="340" r:id="rId29"/>
    <p:sldId id="334" r:id="rId30"/>
    <p:sldId id="335" r:id="rId31"/>
    <p:sldId id="336" r:id="rId32"/>
    <p:sldId id="337" r:id="rId33"/>
    <p:sldId id="338" r:id="rId34"/>
    <p:sldId id="339" r:id="rId35"/>
    <p:sldId id="341" r:id="rId36"/>
    <p:sldId id="259" r:id="rId37"/>
    <p:sldId id="299" r:id="rId38"/>
    <p:sldId id="302" r:id="rId39"/>
    <p:sldId id="301" r:id="rId40"/>
    <p:sldId id="314" r:id="rId41"/>
    <p:sldId id="303" r:id="rId42"/>
    <p:sldId id="304" r:id="rId43"/>
    <p:sldId id="305" r:id="rId44"/>
    <p:sldId id="318" r:id="rId45"/>
    <p:sldId id="317" r:id="rId46"/>
    <p:sldId id="306" r:id="rId47"/>
    <p:sldId id="319" r:id="rId48"/>
    <p:sldId id="307" r:id="rId49"/>
    <p:sldId id="308" r:id="rId50"/>
    <p:sldId id="320" r:id="rId51"/>
    <p:sldId id="321" r:id="rId52"/>
    <p:sldId id="309" r:id="rId53"/>
    <p:sldId id="316" r:id="rId54"/>
    <p:sldId id="310" r:id="rId55"/>
    <p:sldId id="311" r:id="rId56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7E7"/>
    <a:srgbClr val="3333CC"/>
    <a:srgbClr val="DDDDDD"/>
    <a:srgbClr val="000066"/>
    <a:srgbClr val="CCECFF"/>
    <a:srgbClr val="CCFF99"/>
    <a:srgbClr val="FF0000"/>
    <a:srgbClr val="FFFF99"/>
    <a:srgbClr val="E0FFC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9" autoAdjust="0"/>
    <p:restoredTop sz="94660"/>
  </p:normalViewPr>
  <p:slideViewPr>
    <p:cSldViewPr>
      <p:cViewPr varScale="1">
        <p:scale>
          <a:sx n="79" d="100"/>
          <a:sy n="79" d="100"/>
        </p:scale>
        <p:origin x="-4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5512D11C-5CC6-11CF-8D67-00AA00BDCE1D}" ax:persistence="persistStream" r:id="rId1"/>
</file>

<file path=ppt/activeX/activeX2.xml><?xml version="1.0" encoding="utf-8"?>
<ax:ocx xmlns:ax="http://schemas.microsoft.com/office/2006/activeX" xmlns:r="http://schemas.openxmlformats.org/officeDocument/2006/relationships" ax:classid="{5512D11C-5CC6-11CF-8D67-00AA00BDCE1D}" ax:persistence="persistStream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F8B20-8419-4291-B7CC-1C2AC9401902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96DF5-227B-4FEB-8A26-D697CF2A207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245EC-FF94-4514-A8F9-FA0215467B72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49FAD-DDFB-49ED-96DE-17A46B04DE4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49FAD-DDFB-49ED-96DE-17A46B04DE4D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วงรี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วงรี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6" name="ตัวยึดท้ายกระดา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ชื่อเรื่อง ข้อความ และมีเดียคลิ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สื่อ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184DE-0F24-42D7-8DC7-487ECD157A2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มนมุมสี่เหลี่ยมด้านทแยงมุม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2" name="ตัวยึดท้ายกระดาษ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9" name="ตัวยึดวันที่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1" name="ตัวยึดท้ายกระดาษ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ตัวยึดรูปภาพ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h-TH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คลิกไอคอนเพื่อเพิ่มรูปภาพ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2" name="ตัวยึดท้ายกระดาษ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th-TH"/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h-TH"/>
          </a:p>
        </p:txBody>
      </p:sp>
      <p:sp>
        <p:nvSpPr>
          <p:cNvPr id="16" name="ตัวยึดข้อความ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5" name="ตัวยึดข้อความ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6" name="ตัวยึดท้ายกระดา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orient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ผืนผ้า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สี่เหลี่ยมมุมมน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สี่เหลี่ยมมุมมน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สี่เหลี่ยมมุมมน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masterClrMapping/>
  </p:clrMapOvr>
  <p:transition>
    <p:split orient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วงรี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สี่เหลี่ยมผืนผ้า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ตัวยึดเนื้อหา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ตัวยึดเนื้อหา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เนื้อหา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วงรี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วงรี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3" name="ชื่อเรื่อง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orient="vert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สี่เหลี่ยมผืนผ้า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สี่เหลี่ยมผืนผ้า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ตัวยึดเนื้อหา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ตัวเชื่อมต่อตรง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วงรี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0" name="ชื่อเรื่องรอง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9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มุมมน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มนมุมสี่เหลี่ยมหนึ่งมุม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ชื่อเรื่อง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2" name="ชื่อเรื่องรอง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20" name="ตัวยึดท้ายกระดา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วงรี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วงรี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9" name="แผนผังลำดับงาน: กระบวนการ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แผนผังลำดับงาน: กระบวนการ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  <p:transition>
    <p:split orient="vert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ชื่อเรื่อง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5" name="ชื่อเรื่องรอง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1" name="ตัวยึดวันที่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รูปภาพ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ชื่อเรื่อง ข้อความ และมีเดียคลิ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สื่อ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184DE-0F24-42D7-8DC7-487ECD157A2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11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มนมุมสี่เหลี่ยมด้านทแยงมุม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สี่เหลี่ยมมุมมน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>
    <p:split orient="vert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ตัวยึดชื่อเรื่อง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วงกลม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วงรี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โดนัท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5" name="สี่เหลี่ยมผืนผ้า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ชื่อเรื่อง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1" name="ตัวยึดข้อความ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7" name="ตัวยึดวันที่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flood-pictures.com/wp-content/uploads/2010/01/Sun-God-Ra-and-Goddes-Hathor-in-Egypt-Flood-Myth.jpg" TargetMode="Externa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Documents%20and%20Settings\human\Desktop\&#3594;&#3623;&#3636;&#3605;&#3651;&#3609;&#3649;&#3591;&#3656;&#3617;&#3640;&#3617;&#3605;&#3656;&#3634;&#3591;%20&#3654;\&#3650;&#3621;&#3585;&#3609;&#3637;&#3657;&#3588;&#3639;&#3629;&#3621;&#3632;&#3588;&#3619;-&#3629;&#3619;&#3623;&#3637;.mp3" TargetMode="Externa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human\Desktop\&#3594;&#3623;&#3636;&#3605;&#3651;&#3609;&#3649;&#3591;&#3656;&#3617;&#3640;&#3617;&#3605;&#3656;&#3634;&#3591;%20&#3654;\04-&#3648;&#3619;&#3639;&#3629;&#3617;&#3609;&#3640;&#3625;&#3618;&#3660;.wav" TargetMode="Externa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5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9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123.xml"/><Relationship Id="rId1" Type="http://schemas.openxmlformats.org/officeDocument/2006/relationships/video" Target="file:///C:\Documents%20and%20Settings\human\Desktop\&#3594;&#3623;&#3636;&#3605;&#3651;&#3609;&#3649;&#3591;&#3656;&#3617;&#3640;&#3617;&#3605;&#3656;&#3634;&#3591;%20&#3654;\&#3607;&#3636;&#3657;&#3591;&#3609;&#3634;&#3617;&#3634;&#3626;&#3619;&#3657;&#3634;&#3591;&#3613;&#3633;&#3609;.m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\Microsoft Office\MEDIA\CAGCAT10\j0302953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4071934" y="2957522"/>
            <a:ext cx="1049748" cy="1471610"/>
          </a:xfrm>
          <a:prstGeom prst="rect">
            <a:avLst/>
          </a:prstGeom>
          <a:noFill/>
        </p:spPr>
      </p:pic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3929058" y="2243142"/>
            <a:ext cx="1428760" cy="1143000"/>
          </a:xfrm>
        </p:spPr>
        <p:txBody>
          <a:bodyPr/>
          <a:lstStyle/>
          <a:p>
            <a:r>
              <a:rPr lang="th-TH" dirty="0" smtClean="0"/>
              <a:t>ชีวิต</a:t>
            </a:r>
            <a:endParaRPr lang="en-US" dirty="0"/>
          </a:p>
        </p:txBody>
      </p:sp>
      <p:sp>
        <p:nvSpPr>
          <p:cNvPr id="5" name="ส่วนโค้ง 4"/>
          <p:cNvSpPr/>
          <p:nvPr/>
        </p:nvSpPr>
        <p:spPr>
          <a:xfrm>
            <a:off x="4286248" y="3571876"/>
            <a:ext cx="1785950" cy="928694"/>
          </a:xfrm>
          <a:prstGeom prst="arc">
            <a:avLst>
              <a:gd name="adj1" fmla="val 16200000"/>
              <a:gd name="adj2" fmla="val 20408503"/>
            </a:avLst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ส่วนโค้ง 5"/>
          <p:cNvSpPr/>
          <p:nvPr/>
        </p:nvSpPr>
        <p:spPr>
          <a:xfrm rot="20301313">
            <a:off x="2739809" y="3566918"/>
            <a:ext cx="1785950" cy="1366846"/>
          </a:xfrm>
          <a:prstGeom prst="arc">
            <a:avLst>
              <a:gd name="adj1" fmla="val 14948332"/>
              <a:gd name="adj2" fmla="val 19615880"/>
            </a:avLst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่วนโค้ง 6"/>
          <p:cNvSpPr/>
          <p:nvPr/>
        </p:nvSpPr>
        <p:spPr>
          <a:xfrm>
            <a:off x="1285852" y="3500438"/>
            <a:ext cx="1857388" cy="428628"/>
          </a:xfrm>
          <a:prstGeom prst="arc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ส่วนโค้ง 7"/>
          <p:cNvSpPr/>
          <p:nvPr/>
        </p:nvSpPr>
        <p:spPr>
          <a:xfrm rot="18785130">
            <a:off x="5125660" y="2678035"/>
            <a:ext cx="857256" cy="714380"/>
          </a:xfrm>
          <a:prstGeom prst="arc">
            <a:avLst/>
          </a:prstGeom>
          <a:ln w="60325" cap="flat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ส่วนโค้ง 8"/>
          <p:cNvSpPr/>
          <p:nvPr/>
        </p:nvSpPr>
        <p:spPr>
          <a:xfrm rot="20774706">
            <a:off x="381482" y="3500793"/>
            <a:ext cx="1857388" cy="428628"/>
          </a:xfrm>
          <a:prstGeom prst="arc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ส่วนโค้ง 9"/>
          <p:cNvSpPr/>
          <p:nvPr/>
        </p:nvSpPr>
        <p:spPr>
          <a:xfrm rot="20742605">
            <a:off x="5220212" y="2697124"/>
            <a:ext cx="1222325" cy="714380"/>
          </a:xfrm>
          <a:prstGeom prst="arc">
            <a:avLst>
              <a:gd name="adj1" fmla="val 16200000"/>
              <a:gd name="adj2" fmla="val 21518433"/>
            </a:avLst>
          </a:prstGeom>
          <a:ln w="60325" cap="flat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ส่วนโค้ง 10"/>
          <p:cNvSpPr/>
          <p:nvPr/>
        </p:nvSpPr>
        <p:spPr>
          <a:xfrm rot="16755768">
            <a:off x="5722110" y="2409336"/>
            <a:ext cx="857256" cy="714380"/>
          </a:xfrm>
          <a:prstGeom prst="arc">
            <a:avLst/>
          </a:prstGeom>
          <a:ln w="60325" cap="flat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ส่วนโค้ง 11"/>
          <p:cNvSpPr/>
          <p:nvPr/>
        </p:nvSpPr>
        <p:spPr>
          <a:xfrm rot="18785130">
            <a:off x="6075668" y="2149867"/>
            <a:ext cx="1064630" cy="1058364"/>
          </a:xfrm>
          <a:prstGeom prst="arc">
            <a:avLst>
              <a:gd name="adj1" fmla="val 16200000"/>
              <a:gd name="adj2" fmla="val 270201"/>
            </a:avLst>
          </a:prstGeom>
          <a:ln w="60325" cap="flat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ส่วนโค้ง 12"/>
          <p:cNvSpPr/>
          <p:nvPr/>
        </p:nvSpPr>
        <p:spPr>
          <a:xfrm rot="20742605">
            <a:off x="5600543" y="2847327"/>
            <a:ext cx="1783588" cy="1032639"/>
          </a:xfrm>
          <a:prstGeom prst="arc">
            <a:avLst>
              <a:gd name="adj1" fmla="val 16200000"/>
              <a:gd name="adj2" fmla="val 20459247"/>
            </a:avLst>
          </a:prstGeom>
          <a:ln w="60325" cap="flat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714487"/>
            <a:ext cx="9144000" cy="4643471"/>
          </a:xfrm>
        </p:spPr>
        <p:txBody>
          <a:bodyPr>
            <a:normAutofit/>
          </a:bodyPr>
          <a:lstStyle/>
          <a:p>
            <a:pPr marL="722313" algn="l">
              <a:tabLst>
                <a:tab pos="1438275" algn="l"/>
                <a:tab pos="4392613" algn="l"/>
                <a:tab pos="4932363" algn="l"/>
              </a:tabLst>
            </a:pP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นอกจากนั้น มนุษย์อยู่กับธรรมชาติที่หมุนเวียนกลับไปมาของฤดูกาล</a:t>
            </a:r>
          </a:p>
          <a:p>
            <a:pPr marL="722313" algn="l">
              <a:tabLst>
                <a:tab pos="1438275" algn="l"/>
                <a:tab pos="4392613" algn="l"/>
                <a:tab pos="4932363" algn="l"/>
              </a:tabLst>
            </a:pP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จึงคิดว่า ชีวิตวนเวียนเป็นวงกลมเหมือนฤดูกาล</a:t>
            </a:r>
          </a:p>
          <a:p>
            <a:pPr marL="722313" algn="l">
              <a:tabLst>
                <a:tab pos="1438275" algn="l"/>
                <a:tab pos="4392613" algn="l"/>
                <a:tab pos="4932363" algn="l"/>
              </a:tabLst>
            </a:pP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	- ฝังศพ (ในถ้ำ ในแผ่นดิน)</a:t>
            </a:r>
          </a:p>
          <a:p>
            <a:pPr marL="722313" algn="l">
              <a:tabLst>
                <a:tab pos="1438275" algn="l"/>
                <a:tab pos="4392613" algn="l"/>
                <a:tab pos="4932363" algn="l"/>
              </a:tabLst>
            </a:pP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	- เมื่ออยู่เป็นหลักแหล่งจะมีสุสานเก็บศพ</a:t>
            </a:r>
          </a:p>
          <a:p>
            <a:pPr marL="722313" algn="l">
              <a:tabLst>
                <a:tab pos="1438275" algn="l"/>
                <a:tab pos="4392613" algn="l"/>
                <a:tab pos="4932363" algn="l"/>
              </a:tabLst>
            </a:pPr>
            <a:endParaRPr lang="th-TH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marL="722313" algn="l">
              <a:tabLst>
                <a:tab pos="1438275" algn="l"/>
                <a:tab pos="4392613" algn="l"/>
                <a:tab pos="4932363" algn="l"/>
              </a:tabLst>
            </a:pPr>
            <a:r>
              <a:rPr lang="th-TH" b="1" dirty="0" smtClean="0">
                <a:solidFill>
                  <a:srgbClr val="7030A0"/>
                </a:solidFill>
                <a:latin typeface="Angsana New" pitchFamily="18" charset="-34"/>
              </a:rPr>
              <a:t>(ชีวิต </a:t>
            </a:r>
            <a:r>
              <a:rPr lang="en-US" b="1" dirty="0" smtClean="0">
                <a:solidFill>
                  <a:srgbClr val="7030A0"/>
                </a:solidFill>
                <a:latin typeface="Angsana New" pitchFamily="18" charset="-34"/>
              </a:rPr>
              <a:t>=</a:t>
            </a:r>
            <a:r>
              <a:rPr lang="th-TH" b="1" dirty="0" smtClean="0">
                <a:solidFill>
                  <a:srgbClr val="7030A0"/>
                </a:solidFill>
                <a:latin typeface="Angsana New" pitchFamily="18" charset="-34"/>
              </a:rPr>
              <a:t> </a:t>
            </a:r>
            <a:r>
              <a:rPr lang="th-TH" b="1" i="1" dirty="0" smtClean="0">
                <a:solidFill>
                  <a:srgbClr val="7030A0"/>
                </a:solidFill>
                <a:latin typeface="Angsana New" pitchFamily="18" charset="-34"/>
              </a:rPr>
              <a:t>ร่างกาย </a:t>
            </a:r>
            <a:r>
              <a:rPr lang="en-US" b="1" i="1" dirty="0" smtClean="0">
                <a:solidFill>
                  <a:srgbClr val="7030A0"/>
                </a:solidFill>
                <a:latin typeface="Angsana New" pitchFamily="18" charset="-34"/>
              </a:rPr>
              <a:t>+</a:t>
            </a:r>
            <a:r>
              <a:rPr lang="th-TH" b="1" i="1" dirty="0" smtClean="0">
                <a:solidFill>
                  <a:srgbClr val="7030A0"/>
                </a:solidFill>
                <a:latin typeface="Angsana New" pitchFamily="18" charset="-34"/>
              </a:rPr>
              <a:t> วิญญาณ</a:t>
            </a:r>
            <a:r>
              <a:rPr lang="th-TH" b="1" dirty="0" smtClean="0">
                <a:solidFill>
                  <a:srgbClr val="7030A0"/>
                </a:solidFill>
                <a:latin typeface="Angsana New" pitchFamily="18" charset="-34"/>
              </a:rPr>
              <a:t>)</a:t>
            </a:r>
            <a:endParaRPr lang="th-TH" dirty="0">
              <a:solidFill>
                <a:srgbClr val="7030A0"/>
              </a:solidFill>
              <a:latin typeface="Tw Cen MT Condensed Extra Bold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141287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360363"/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ความคิดดั้งเดิม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141287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360363"/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ความคิดดั้งเดิม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  <p:pic>
        <p:nvPicPr>
          <p:cNvPr id="231426" name="Picture 2" descr="http://www.gutenberg.org/files/27513/27513-h/images/image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928802"/>
            <a:ext cx="6357982" cy="4422455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141287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360363"/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ความคิดดั้งเดิม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  <p:pic>
        <p:nvPicPr>
          <p:cNvPr id="229378" name="Picture 2" descr="http://gotoknow.org/file/nutonnut/tutan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357430"/>
            <a:ext cx="3788859" cy="2857520"/>
          </a:xfrm>
          <a:prstGeom prst="rect">
            <a:avLst/>
          </a:prstGeom>
          <a:noFill/>
        </p:spPr>
      </p:pic>
      <p:pic>
        <p:nvPicPr>
          <p:cNvPr id="229380" name="Picture 4" descr="http://www.ufodigest.com/news/0309/images/great-pyramid-sphin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357430"/>
            <a:ext cx="3857652" cy="2893239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141287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360363"/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ความคิดดั้งเดิม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  <p:pic>
        <p:nvPicPr>
          <p:cNvPr id="228354" name="Picture 2" descr="http://www.nakderntang.com/webboard/photo/0806050114449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7" y="1928802"/>
            <a:ext cx="4381531" cy="3286148"/>
          </a:xfrm>
          <a:prstGeom prst="rect">
            <a:avLst/>
          </a:prstGeom>
          <a:noFill/>
        </p:spPr>
      </p:pic>
      <p:pic>
        <p:nvPicPr>
          <p:cNvPr id="228356" name="Picture 4" descr="http://www.bangkokbiznews.com/home/media/2009/07/30/images/news_img_64631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1928802"/>
            <a:ext cx="4381500" cy="328612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1470038"/>
            <a:ext cx="8072494" cy="3816350"/>
          </a:xfrm>
        </p:spPr>
        <p:txBody>
          <a:bodyPr>
            <a:normAutofit/>
          </a:bodyPr>
          <a:lstStyle/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เมื่อมนุษย์ตั้งชุมชนและพัฒนาเป็นเมือง</a:t>
            </a: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	- พัฒนา </a:t>
            </a:r>
            <a:r>
              <a:rPr lang="en-US" sz="3200" b="1" dirty="0" smtClean="0">
                <a:solidFill>
                  <a:srgbClr val="000000"/>
                </a:solidFill>
                <a:latin typeface="Angsana New" pitchFamily="18" charset="-34"/>
              </a:rPr>
              <a:t>Totem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 เป็นเทพ  (เทพมีร่างกายเป็นสัตว์)</a:t>
            </a: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	- พัฒนาให้ธรรมชาติมีเทพสถิต หรือกลายเป็นเทพ</a:t>
            </a: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	   (เทพพระอาทิตย์, เทพพระจันทร์ ฯลฯ)</a:t>
            </a: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endParaRPr lang="th-TH" sz="3200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เทพสามารถบันดาลให้ชีวิต ทำให้ชีวิตเป็นไป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8596" y="428604"/>
            <a:ext cx="8286808" cy="100013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ลัทธิความเชื่อและศาสนา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1470038"/>
            <a:ext cx="8072494" cy="3816350"/>
          </a:xfrm>
        </p:spPr>
        <p:txBody>
          <a:bodyPr>
            <a:normAutofit/>
          </a:bodyPr>
          <a:lstStyle/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เทพ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อียิปต์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8596" y="428604"/>
            <a:ext cx="8286808" cy="100013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ลัทธิความเชื่อและศาสนา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  <p:pic>
        <p:nvPicPr>
          <p:cNvPr id="227330" name="Picture 2" descr="http://aragon.lehoulme.free.fr/IMG/jpg/seth.h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3116"/>
            <a:ext cx="2298796" cy="3529011"/>
          </a:xfrm>
          <a:prstGeom prst="rect">
            <a:avLst/>
          </a:prstGeom>
          <a:noFill/>
        </p:spPr>
      </p:pic>
      <p:pic>
        <p:nvPicPr>
          <p:cNvPr id="227332" name="Picture 4" descr="Hor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143116"/>
            <a:ext cx="2327807" cy="350046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1470038"/>
            <a:ext cx="8072494" cy="3816350"/>
          </a:xfrm>
        </p:spPr>
        <p:txBody>
          <a:bodyPr>
            <a:normAutofit/>
          </a:bodyPr>
          <a:lstStyle/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en-US" sz="3200" b="1" dirty="0" smtClean="0">
                <a:solidFill>
                  <a:srgbClr val="000000"/>
                </a:solidFill>
                <a:latin typeface="Angsana New" pitchFamily="18" charset="-34"/>
              </a:rPr>
              <a:t>      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เทพ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พระ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อาทิตย์ - </a:t>
            </a:r>
            <a:r>
              <a:rPr lang="en-US" sz="3200" b="1" dirty="0" smtClean="0">
                <a:solidFill>
                  <a:srgbClr val="000000"/>
                </a:solidFill>
                <a:latin typeface="Angsana New" pitchFamily="18" charset="-34"/>
              </a:rPr>
              <a:t>Ra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(ตะวันตก)       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สุ</a:t>
            </a:r>
            <a:r>
              <a:rPr lang="th-TH" sz="3200" b="1" dirty="0" err="1" smtClean="0">
                <a:solidFill>
                  <a:srgbClr val="000000"/>
                </a:solidFill>
                <a:latin typeface="Angsana New" pitchFamily="18" charset="-34"/>
              </a:rPr>
              <a:t>ริย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เทพ</a:t>
            </a:r>
            <a:r>
              <a:rPr lang="en-US" sz="3200" b="1" dirty="0" smtClean="0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(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ตะวันออก)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8596" y="428604"/>
            <a:ext cx="8286808" cy="100013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ลัทธิความเชื่อและศาสนา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  <p:pic>
        <p:nvPicPr>
          <p:cNvPr id="226306" name="Picture 2" descr="Sun God Ra and Goddes Hathor in Egypt Flood Myth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071678"/>
            <a:ext cx="4620578" cy="3286148"/>
          </a:xfrm>
          <a:prstGeom prst="rect">
            <a:avLst/>
          </a:prstGeom>
          <a:noFill/>
        </p:spPr>
      </p:pic>
      <p:pic>
        <p:nvPicPr>
          <p:cNvPr id="226308" name="Picture 4" descr="http://www.namaste.it/kundalini/surya_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2071678"/>
            <a:ext cx="2424893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1470038"/>
            <a:ext cx="8072494" cy="3816350"/>
          </a:xfrm>
        </p:spPr>
        <p:txBody>
          <a:bodyPr>
            <a:normAutofit/>
          </a:bodyPr>
          <a:lstStyle/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ชีวิตของมนุษย์ขึ้นกับดวงดาวบนฟากฟ้า (ฟ้าลิขิต)</a:t>
            </a: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บนฟ้าเป็นที่อยู่ของเทพหรือสรวงสวรรค์ (สวรรค์ลิขิต)</a:t>
            </a: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ในศาสนาฮินดู-พราหมณ์ พระพรหมเป็นผู้สร้างและบันดาลชีวิต</a:t>
            </a: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(พรหมลิขิต)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8596" y="428604"/>
            <a:ext cx="8286808" cy="100013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ลัทธิความเชื่อและศาสนา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1470038"/>
            <a:ext cx="8072494" cy="3816350"/>
          </a:xfrm>
        </p:spPr>
        <p:txBody>
          <a:bodyPr>
            <a:normAutofit/>
          </a:bodyPr>
          <a:lstStyle/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เพราะเทพสามารถบันดาลให้มนุษย์เป็นไป</a:t>
            </a: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จึงต้องมีพิธีกรรม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ต่างๆ 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บูชาเทพ  และปฏิบัติตามบัญชา</a:t>
            </a: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ต่อมาเทพเหล่านี้ก็กลายเป็นพระเจ้า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8596" y="428604"/>
            <a:ext cx="8286808" cy="100013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ลัทธิความเชื่อและศาสนา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1470038"/>
            <a:ext cx="8072494" cy="3816350"/>
          </a:xfrm>
        </p:spPr>
        <p:txBody>
          <a:bodyPr>
            <a:normAutofit/>
          </a:bodyPr>
          <a:lstStyle/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พัฒนาการสำคัญเกี่ยวกับพระเจ้า คือ การมีพระเจ้าองค์เดียว</a:t>
            </a: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ทำให้มนุษย์มองชีวิตเป็นเส้นตรง  และชีวิตนิ</a:t>
            </a:r>
            <a:r>
              <a:rPr lang="th-TH" sz="3200" b="1" dirty="0" err="1" smtClean="0">
                <a:solidFill>
                  <a:srgbClr val="000000"/>
                </a:solidFill>
                <a:latin typeface="Angsana New" pitchFamily="18" charset="-34"/>
              </a:rPr>
              <a:t>รันดร์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หรืออมตะ</a:t>
            </a:r>
          </a:p>
          <a:p>
            <a:pPr>
              <a:buFontTx/>
              <a:buNone/>
              <a:tabLst>
                <a:tab pos="900113" algn="l"/>
                <a:tab pos="2593975" algn="l"/>
                <a:tab pos="3133725" algn="l"/>
              </a:tabLst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ในดินแดนของพระองค์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8596" y="428604"/>
            <a:ext cx="8286808" cy="100013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ลัทธิความเชื่อและศาสนา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290" y="1701800"/>
            <a:ext cx="7329510" cy="24479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th-TH" sz="6000" b="1" dirty="0"/>
              <a:t>ความรู้เรื่องชีวิต</a:t>
            </a:r>
            <a:br>
              <a:rPr lang="th-TH" sz="6000" b="1" dirty="0"/>
            </a:br>
            <a:r>
              <a:rPr lang="th-TH" sz="4000" b="1" dirty="0">
                <a:solidFill>
                  <a:srgbClr val="FF0000"/>
                </a:solidFill>
              </a:rPr>
              <a:t>ครั้งที่ 2</a:t>
            </a:r>
            <a:endParaRPr lang="th-TH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2184418"/>
            <a:ext cx="8215370" cy="3816350"/>
          </a:xfrm>
        </p:spPr>
        <p:txBody>
          <a:bodyPr>
            <a:normAutofit/>
          </a:bodyPr>
          <a:lstStyle/>
          <a:p>
            <a:pPr marL="444500" indent="-444500">
              <a:buFontTx/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โดยทั่วไป เราคิดว่าร่างกายประกอบด้วยธาตุดิน น้ำ ลม ไฟ</a:t>
            </a:r>
          </a:p>
          <a:p>
            <a:pPr marL="444500" indent="-444500">
              <a:buFontTx/>
              <a:buNone/>
            </a:pPr>
            <a:endParaRPr lang="th-TH" sz="3200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marL="444500" indent="-444500">
              <a:buFontTx/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(จีน </a:t>
            </a:r>
            <a:r>
              <a:rPr lang="en-US" sz="3200" b="1" dirty="0" smtClean="0">
                <a:solidFill>
                  <a:srgbClr val="000000"/>
                </a:solidFill>
                <a:latin typeface="Angsana New" pitchFamily="18" charset="-34"/>
              </a:rPr>
              <a:t>: </a:t>
            </a:r>
            <a:r>
              <a:rPr lang="th-TH" sz="3200" b="1" i="1" dirty="0" smtClean="0">
                <a:solidFill>
                  <a:srgbClr val="000000"/>
                </a:solidFill>
                <a:latin typeface="Angsana New" pitchFamily="18" charset="-34"/>
              </a:rPr>
              <a:t>ดิน ทอง น้ำ ไม้ ไฟ</a:t>
            </a:r>
            <a:r>
              <a:rPr lang="th-TH" sz="3200" b="1" dirty="0" smtClean="0">
                <a:solidFill>
                  <a:srgbClr val="000000"/>
                </a:solidFill>
                <a:latin typeface="Angsana New" pitchFamily="18" charset="-34"/>
              </a:rPr>
              <a:t>)</a:t>
            </a:r>
            <a:endParaRPr lang="th-TH" sz="3200" b="1" i="1" dirty="0">
              <a:solidFill>
                <a:schemeClr val="accent2"/>
              </a:solidFill>
              <a:latin typeface="Angsana New" pitchFamily="18" charset="-34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8596" y="1071546"/>
            <a:ext cx="8286808" cy="100013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7030A0"/>
                </a:solidFill>
                <a:latin typeface="Angsana New" pitchFamily="18" charset="-34"/>
              </a:rPr>
              <a:t>วิทยาศาสตร์</a:t>
            </a:r>
            <a:endParaRPr lang="th-TH" sz="4400" b="1" dirty="0">
              <a:solidFill>
                <a:srgbClr val="7030A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2184418"/>
            <a:ext cx="8215370" cy="4530730"/>
          </a:xfrm>
        </p:spPr>
        <p:txBody>
          <a:bodyPr>
            <a:normAutofit/>
          </a:bodyPr>
          <a:lstStyle/>
          <a:p>
            <a:pPr marL="444500" indent="-44450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ในตะวันตกมองว่า การประกอบกันของธาตุมีระเบียบ  เมื่อรวมเข้า</a:t>
            </a:r>
          </a:p>
          <a:p>
            <a:pPr marL="444500" indent="-44450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กับศาสนาคริสต์ ก็มองว่าเป็นระเบียบที่พระเจ้าทรงสร้างขึ้น</a:t>
            </a:r>
          </a:p>
          <a:p>
            <a:pPr marL="444500" indent="-444500">
              <a:buFontTx/>
              <a:buNone/>
            </a:pPr>
            <a:endParaRPr lang="th-TH" sz="3200" b="1" dirty="0" smtClean="0">
              <a:latin typeface="Angsana New" pitchFamily="18" charset="-34"/>
            </a:endParaRPr>
          </a:p>
          <a:p>
            <a:pPr marL="444500" indent="-44450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ในตะวันออกมองว่า การประกอบกันของธาตุนั้นเป็นภาวะสมดุล</a:t>
            </a:r>
          </a:p>
          <a:p>
            <a:pPr marL="444500" indent="-444500">
              <a:buFontTx/>
              <a:buNone/>
            </a:pPr>
            <a:endParaRPr lang="th-TH" sz="3200" b="1" dirty="0" smtClean="0">
              <a:latin typeface="Angsana New" pitchFamily="18" charset="-34"/>
            </a:endParaRPr>
          </a:p>
          <a:p>
            <a:pPr marL="444500" indent="-44450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ความรู้เกี่ยวกับร่างกายของมนุษย์ระหว่างตะวันตกกับตะวันออก</a:t>
            </a:r>
          </a:p>
          <a:p>
            <a:pPr marL="444500" indent="-44450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จึงต่างกัน</a:t>
            </a:r>
            <a:endParaRPr lang="th-TH" sz="3200" b="1" dirty="0">
              <a:latin typeface="Angsana New" pitchFamily="18" charset="-34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8596" y="1071546"/>
            <a:ext cx="8286808" cy="100013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7030A0"/>
                </a:solidFill>
                <a:latin typeface="Angsana New" pitchFamily="18" charset="-34"/>
              </a:rPr>
              <a:t>วิทยาศาสตร์</a:t>
            </a:r>
            <a:endParaRPr lang="th-TH" sz="4400" b="1" dirty="0">
              <a:solidFill>
                <a:srgbClr val="7030A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2184418"/>
            <a:ext cx="8501122" cy="4387854"/>
          </a:xfr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สังคมตะวันตก พยายามค้นหาระเบียบของพระเจ้า เพื่อที่ว่าจะได้จัดการร่างกายและการดำรงชีวิตตามพระประสงค์ของพระองค์</a:t>
            </a:r>
          </a:p>
          <a:p>
            <a:pPr marL="0" indent="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	- ห้ามผ่าศพ เพราะร่างกายเรา พระเจ้าทรงสร้าง</a:t>
            </a:r>
          </a:p>
          <a:p>
            <a:pPr marL="0" indent="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	- ผ่าได้ในมหาวิทยาลัยเพราะเรียนรู้ระเบียบหรือกลไก</a:t>
            </a:r>
          </a:p>
          <a:p>
            <a:pPr marL="0" indent="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	- พัฒนาเป็นความรู้เกี่ยวกับร่างกายสมัยใหม่ (เซลล์ </a:t>
            </a:r>
            <a:r>
              <a:rPr lang="th-TH" sz="3200" b="1" dirty="0" smtClean="0">
                <a:latin typeface="Angsana New" pitchFamily="18" charset="-34"/>
                <a:sym typeface="Symbol"/>
              </a:rPr>
              <a:t></a:t>
            </a:r>
            <a:r>
              <a:rPr lang="th-TH" sz="3200" b="1" dirty="0" smtClean="0">
                <a:latin typeface="Angsana New" pitchFamily="18" charset="-34"/>
              </a:rPr>
              <a:t> </a:t>
            </a:r>
            <a:r>
              <a:rPr lang="en-US" sz="3200" b="1" dirty="0" smtClean="0">
                <a:latin typeface="Angsana New" pitchFamily="18" charset="-34"/>
              </a:rPr>
              <a:t>DNA</a:t>
            </a:r>
            <a:r>
              <a:rPr lang="th-TH" sz="3200" b="1" dirty="0" smtClean="0">
                <a:latin typeface="Angsana New" pitchFamily="18" charset="-34"/>
              </a:rPr>
              <a:t>)</a:t>
            </a:r>
          </a:p>
          <a:p>
            <a:pPr marL="0" indent="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	- มนุษย์มีวิวัฒนาการจากสัตว์เซลล์เดียว</a:t>
            </a:r>
            <a:endParaRPr lang="th-TH" sz="3200" b="1" dirty="0">
              <a:latin typeface="Angsana New" pitchFamily="18" charset="-34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8596" y="1071546"/>
            <a:ext cx="8286808" cy="100013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7030A0"/>
                </a:solidFill>
                <a:latin typeface="Angsana New" pitchFamily="18" charset="-34"/>
              </a:rPr>
              <a:t>วิทยาศาสตร์</a:t>
            </a:r>
            <a:endParaRPr lang="th-TH" sz="4400" b="1" dirty="0">
              <a:solidFill>
                <a:srgbClr val="7030A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2184418"/>
            <a:ext cx="8501122" cy="4387854"/>
          </a:xfrm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สังคมตะวันออก เรียนรู้การสร้างความสมดุลของร่างกายและจิต</a:t>
            </a:r>
          </a:p>
          <a:p>
            <a:pPr marL="0" indent="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ความเจ็บไข้ได้ป่วยไม่ได้เกิดจากเชื้อโรค หรือแม้ทุกวันนี้จะรู้</a:t>
            </a:r>
          </a:p>
          <a:p>
            <a:pPr marL="0" indent="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ตามตะวันตกว่ามีเชื้อโรค  แต่ภาวะสมดุลของร่างกายและจิต</a:t>
            </a:r>
          </a:p>
          <a:p>
            <a:pPr marL="0" indent="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จะจัดการให้ไม่เจ็บป่วย</a:t>
            </a:r>
          </a:p>
          <a:p>
            <a:pPr marL="0" indent="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	- ร่างกายเป็นของตน จึงต้องรู้จักดูแลรักษา (ฆ่าตัวตายทำไม)</a:t>
            </a:r>
          </a:p>
          <a:p>
            <a:pPr marL="0" indent="0">
              <a:buFontTx/>
              <a:buNone/>
            </a:pPr>
            <a:r>
              <a:rPr lang="th-TH" sz="3200" b="1" dirty="0" smtClean="0">
                <a:latin typeface="Angsana New" pitchFamily="18" charset="-34"/>
              </a:rPr>
              <a:t>	- อาหารเป็นทั้งเครื่องบำรุงร่างกาย และยารักษาโรค</a:t>
            </a:r>
            <a:endParaRPr lang="th-TH" sz="3200" b="1" dirty="0">
              <a:latin typeface="Angsana New" pitchFamily="18" charset="-34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8596" y="1071546"/>
            <a:ext cx="8286808" cy="100013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7030A0"/>
                </a:solidFill>
                <a:latin typeface="Angsana New" pitchFamily="18" charset="-34"/>
              </a:rPr>
              <a:t>วิทยาศาสตร์</a:t>
            </a:r>
            <a:endParaRPr lang="th-TH" sz="4400" b="1" dirty="0">
              <a:solidFill>
                <a:srgbClr val="7030A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0" y="1643050"/>
            <a:ext cx="9144000" cy="3082938"/>
          </a:xfrm>
        </p:spPr>
        <p:txBody>
          <a:bodyPr/>
          <a:lstStyle/>
          <a:p>
            <a:pPr>
              <a:buFontTx/>
              <a:buNone/>
            </a:pPr>
            <a:r>
              <a:rPr lang="th-TH" sz="3600" b="1" dirty="0">
                <a:solidFill>
                  <a:srgbClr val="000000"/>
                </a:solidFill>
              </a:rPr>
              <a:t>		</a:t>
            </a:r>
            <a:r>
              <a:rPr lang="th-TH" sz="3200" b="1" dirty="0" smtClean="0">
                <a:solidFill>
                  <a:srgbClr val="000000"/>
                </a:solidFill>
              </a:rPr>
              <a:t>รวมความแล้ว ความรู้เกี่ยวกับชีวิตเกิดจากความสนใจว่า</a:t>
            </a:r>
          </a:p>
          <a:p>
            <a:pPr>
              <a:buFontTx/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		ชีวิตคืออะไร  ชีวิตเป็นอย่างไร  จะดำรงชีวิตอย่างไร ฯลฯ</a:t>
            </a:r>
          </a:p>
          <a:p>
            <a:pPr>
              <a:buFontTx/>
              <a:buNone/>
            </a:pPr>
            <a:r>
              <a:rPr lang="th-TH" sz="3200" b="1" i="1" dirty="0" smtClean="0">
                <a:solidFill>
                  <a:srgbClr val="000000"/>
                </a:solidFill>
              </a:rPr>
              <a:t>			</a:t>
            </a:r>
            <a:r>
              <a:rPr lang="th-TH" sz="3200" b="1" dirty="0" smtClean="0">
                <a:solidFill>
                  <a:srgbClr val="000000"/>
                </a:solidFill>
              </a:rPr>
              <a:t>1.  การใช้ชีวิต  (มนุษยศาสตร์  สังคมศาสตร์)</a:t>
            </a:r>
          </a:p>
          <a:p>
            <a:pPr>
              <a:buFontTx/>
              <a:buNone/>
            </a:pPr>
            <a:r>
              <a:rPr lang="th-TH" sz="3200" b="1" i="1" dirty="0" smtClean="0">
                <a:solidFill>
                  <a:srgbClr val="000000"/>
                </a:solidFill>
              </a:rPr>
              <a:t>			</a:t>
            </a:r>
            <a:r>
              <a:rPr lang="th-TH" sz="3200" b="1" dirty="0" smtClean="0">
                <a:solidFill>
                  <a:srgbClr val="000000"/>
                </a:solidFill>
              </a:rPr>
              <a:t>2.  ชีวิตทางกายภาพหรือร่างกาย  (วิทยาศาสตร์)</a:t>
            </a:r>
            <a:endParaRPr lang="th-TH" sz="4000" i="1" dirty="0">
              <a:solidFill>
                <a:schemeClr val="accent2"/>
              </a:solidFill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0" y="0"/>
            <a:ext cx="9144000" cy="112553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dirty="0">
                <a:solidFill>
                  <a:schemeClr val="tx2"/>
                </a:solidFill>
                <a:sym typeface="Wingdings 2" pitchFamily="18" charset="2"/>
              </a:rPr>
              <a:t>  </a:t>
            </a:r>
            <a:r>
              <a:rPr lang="th-TH" sz="4400" b="1" dirty="0" smtClean="0">
                <a:solidFill>
                  <a:schemeClr val="bg1"/>
                </a:solidFill>
                <a:sym typeface="Wingdings 2" pitchFamily="18" charset="2"/>
              </a:rPr>
              <a:t>ชีวิตมนุษย์</a:t>
            </a:r>
            <a:endParaRPr lang="th-TH" sz="4400" b="1" dirty="0">
              <a:solidFill>
                <a:schemeClr val="bg1"/>
              </a:solidFill>
              <a:sym typeface="Wingdings 2" pitchFamily="18" charset="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FF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0" y="1612913"/>
            <a:ext cx="9144000" cy="4173541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th-TH" sz="3600" b="1" dirty="0">
                <a:solidFill>
                  <a:srgbClr val="000000"/>
                </a:solidFill>
                <a:latin typeface="Angsana New" pitchFamily="18" charset="-34"/>
              </a:rPr>
              <a:t>		</a:t>
            </a:r>
            <a:r>
              <a:rPr lang="th-TH" sz="3600" b="1" dirty="0" smtClean="0">
                <a:solidFill>
                  <a:srgbClr val="000000"/>
                </a:solidFill>
                <a:latin typeface="Angsana New" pitchFamily="18" charset="-34"/>
              </a:rPr>
              <a:t>นักศึกษาลองทบทวนชีวิตที่ผ่านมา</a:t>
            </a:r>
          </a:p>
          <a:p>
            <a:pPr>
              <a:buFontTx/>
              <a:buNone/>
            </a:pPr>
            <a:r>
              <a:rPr lang="th-TH" sz="3600" b="1" dirty="0" smtClean="0">
                <a:solidFill>
                  <a:srgbClr val="000000"/>
                </a:solidFill>
                <a:latin typeface="Angsana New" pitchFamily="18" charset="-34"/>
              </a:rPr>
              <a:t>		แล้วเขียนบรรยายว่า ชีวิตของนักศึกษาเหมือนอะไร</a:t>
            </a:r>
          </a:p>
          <a:p>
            <a:pPr>
              <a:buFontTx/>
              <a:buNone/>
            </a:pPr>
            <a:endParaRPr lang="th-TH" sz="3600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z="3600" b="1" dirty="0" smtClean="0">
                <a:solidFill>
                  <a:srgbClr val="000000"/>
                </a:solidFill>
                <a:latin typeface="Angsana New" pitchFamily="18" charset="-34"/>
              </a:rPr>
              <a:t>		“   ชีวิตเหมือนดั่ง..................................................................</a:t>
            </a:r>
          </a:p>
          <a:p>
            <a:pPr>
              <a:buFontTx/>
              <a:buNone/>
            </a:pPr>
            <a:r>
              <a:rPr lang="th-TH" sz="3600" b="1" dirty="0" smtClean="0">
                <a:solidFill>
                  <a:srgbClr val="000000"/>
                </a:solidFill>
                <a:latin typeface="Angsana New" pitchFamily="18" charset="-34"/>
              </a:rPr>
              <a:t>		...............................................................................................</a:t>
            </a:r>
          </a:p>
          <a:p>
            <a:pPr>
              <a:buFontTx/>
              <a:buNone/>
            </a:pPr>
            <a:r>
              <a:rPr lang="th-TH" sz="3600" b="1" dirty="0" smtClean="0">
                <a:solidFill>
                  <a:srgbClr val="000000"/>
                </a:solidFill>
                <a:latin typeface="Angsana New" pitchFamily="18" charset="-34"/>
              </a:rPr>
              <a:t>		............................................................................................”</a:t>
            </a:r>
            <a:endParaRPr lang="th-TH" sz="40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0" y="0"/>
            <a:ext cx="9144000" cy="112553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dirty="0">
                <a:solidFill>
                  <a:schemeClr val="tx2"/>
                </a:solidFill>
                <a:sym typeface="Wingdings 2" pitchFamily="18" charset="2"/>
              </a:rPr>
              <a:t>  </a:t>
            </a:r>
            <a:r>
              <a:rPr lang="th-TH" sz="4400" b="1" dirty="0" smtClean="0">
                <a:solidFill>
                  <a:schemeClr val="bg1"/>
                </a:solidFill>
                <a:sym typeface="Wingdings 2" pitchFamily="18" charset="2"/>
              </a:rPr>
              <a:t>กิจกรรม</a:t>
            </a:r>
            <a:endParaRPr lang="th-TH" sz="4400" b="1" dirty="0">
              <a:solidFill>
                <a:schemeClr val="bg1"/>
              </a:solidFill>
              <a:sym typeface="Wingdings 2" pitchFamily="18" charset="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th-TH" b="1" dirty="0" smtClean="0"/>
              <a:t>มุมมองอื่น ๆ ที่เกี่ยวกับชีวิต</a:t>
            </a:r>
            <a:endParaRPr lang="en-US" b="1" dirty="0" smtClean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dirty="0" smtClean="0"/>
              <a:t>เปรียบชีวิตคือละคร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th-TH" sz="4000" b="1" dirty="0" err="1" smtClean="0">
                <a:solidFill>
                  <a:srgbClr val="7030A0"/>
                </a:solidFill>
              </a:rPr>
              <a:t>เว</a:t>
            </a:r>
            <a:r>
              <a:rPr lang="th-TH" sz="4000" b="1" dirty="0" smtClean="0">
                <a:solidFill>
                  <a:srgbClr val="7030A0"/>
                </a:solidFill>
              </a:rPr>
              <a:t>นิสวานิช</a:t>
            </a:r>
          </a:p>
        </p:txBody>
      </p:sp>
      <p:pic>
        <p:nvPicPr>
          <p:cNvPr id="5125" name="Picture 5" descr="scan0007"/>
          <p:cNvPicPr>
            <a:picLocks noChangeAspect="1" noChangeArrowheads="1"/>
          </p:cNvPicPr>
          <p:nvPr/>
        </p:nvPicPr>
        <p:blipFill>
          <a:blip r:embed="rId2">
            <a:lum bright="-18000" contrast="60000"/>
          </a:blip>
          <a:srcRect t="5382" r="27487" b="8812"/>
          <a:stretch>
            <a:fillRect/>
          </a:stretch>
        </p:blipFill>
        <p:spPr bwMode="auto">
          <a:xfrm>
            <a:off x="395288" y="2143125"/>
            <a:ext cx="5319712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รูปภาพ 13" descr="scan0012.jpg"/>
          <p:cNvPicPr>
            <a:picLocks noChangeAspect="1"/>
          </p:cNvPicPr>
          <p:nvPr/>
        </p:nvPicPr>
        <p:blipFill>
          <a:blip r:embed="rId3">
            <a:lum bright="-30000" contrast="10000"/>
          </a:blip>
          <a:srcRect/>
          <a:stretch>
            <a:fillRect/>
          </a:stretch>
        </p:blipFill>
        <p:spPr bwMode="auto">
          <a:xfrm>
            <a:off x="5786446" y="2357429"/>
            <a:ext cx="2714644" cy="382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dirty="0" smtClean="0"/>
              <a:t>เปรียบชีวิตคือละคร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00175"/>
            <a:ext cx="8229600" cy="490062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h-TH" b="1" dirty="0" smtClean="0">
                <a:solidFill>
                  <a:srgbClr val="7030A0"/>
                </a:solidFill>
              </a:rPr>
              <a:t>ตามใจท่าน</a:t>
            </a:r>
          </a:p>
        </p:txBody>
      </p:sp>
      <p:pic>
        <p:nvPicPr>
          <p:cNvPr id="73730" name="Picture 2" descr="C:\Documents and Settings\human\My Documents\My Scans\2009-06 (มิ.ย.)\scan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714488"/>
            <a:ext cx="3571900" cy="482702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dirty="0" smtClean="0"/>
              <a:t>เปรียบชีวิตคือละคร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00175"/>
            <a:ext cx="8229600" cy="490062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h-TH" b="1" dirty="0" smtClean="0">
                <a:solidFill>
                  <a:srgbClr val="7030A0"/>
                </a:solidFill>
              </a:rPr>
              <a:t>ตามใจท่าน</a:t>
            </a:r>
          </a:p>
        </p:txBody>
      </p:sp>
      <p:pic>
        <p:nvPicPr>
          <p:cNvPr id="4100" name="Picture 5" descr="scan0005"/>
          <p:cNvPicPr>
            <a:picLocks noChangeAspect="1" noChangeArrowheads="1"/>
          </p:cNvPicPr>
          <p:nvPr/>
        </p:nvPicPr>
        <p:blipFill>
          <a:blip r:embed="rId2"/>
          <a:srcRect l="17587" t="25169" r="63312" b="59665"/>
          <a:stretch>
            <a:fillRect/>
          </a:stretch>
        </p:blipFill>
        <p:spPr bwMode="auto">
          <a:xfrm>
            <a:off x="395288" y="2133600"/>
            <a:ext cx="16192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scan0005"/>
          <p:cNvPicPr>
            <a:picLocks noChangeAspect="1" noChangeArrowheads="1"/>
          </p:cNvPicPr>
          <p:nvPr/>
        </p:nvPicPr>
        <p:blipFill>
          <a:blip r:embed="rId2">
            <a:lum bright="12000" contrast="40000"/>
          </a:blip>
          <a:srcRect l="34572" t="25169" r="17003"/>
          <a:stretch>
            <a:fillRect/>
          </a:stretch>
        </p:blipFill>
        <p:spPr bwMode="auto">
          <a:xfrm>
            <a:off x="142875" y="2586038"/>
            <a:ext cx="4429125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7" descr="scan0004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l="37975" t="12390" r="16457" b="2036"/>
          <a:stretch>
            <a:fillRect/>
          </a:stretch>
        </p:blipFill>
        <p:spPr bwMode="auto">
          <a:xfrm>
            <a:off x="4502150" y="2420938"/>
            <a:ext cx="4284663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4" descr="scan0004"/>
          <p:cNvPicPr>
            <a:picLocks noChangeAspect="1" noChangeArrowheads="1"/>
          </p:cNvPicPr>
          <p:nvPr/>
        </p:nvPicPr>
        <p:blipFill>
          <a:blip r:embed="rId3">
            <a:lum bright="-18000" contrast="42000"/>
          </a:blip>
          <a:srcRect l="10313" t="9258" r="66112" b="62900"/>
          <a:stretch>
            <a:fillRect/>
          </a:stretch>
        </p:blipFill>
        <p:spPr bwMode="auto">
          <a:xfrm>
            <a:off x="6948488" y="1931988"/>
            <a:ext cx="180022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50000">
              <a:srgbClr val="FFFF99">
                <a:gamma/>
                <a:tint val="41176"/>
                <a:invGamma/>
              </a:srgbClr>
            </a:gs>
            <a:gs pos="100000">
              <a:srgbClr val="FFFF9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404813"/>
            <a:ext cx="7385074" cy="1470025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ngsana New" pitchFamily="18" charset="-34"/>
              </a:rPr>
              <a:t>ความสนใจของมนุษย์เกี่ยวกับชีวิต</a:t>
            </a:r>
            <a:endParaRPr lang="th-TH" sz="4400" b="1" dirty="0">
              <a:solidFill>
                <a:schemeClr val="tx1">
                  <a:lumMod val="75000"/>
                  <a:lumOff val="25000"/>
                </a:schemeClr>
              </a:solidFill>
              <a:latin typeface="Angsana New" pitchFamily="18" charset="-34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1538" y="2060575"/>
            <a:ext cx="8072462" cy="3578225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7030A0"/>
                </a:solidFill>
                <a:latin typeface="Angsana New" pitchFamily="18" charset="-34"/>
              </a:rPr>
              <a:t>มนุษย์เราประสบพบเห็น</a:t>
            </a:r>
          </a:p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006600"/>
                </a:solidFill>
                <a:latin typeface="Angsana New" pitchFamily="18" charset="-34"/>
              </a:rPr>
              <a:t>	- เกิด</a:t>
            </a:r>
            <a:endParaRPr lang="th-TH" sz="3200" b="1" i="1" dirty="0">
              <a:solidFill>
                <a:srgbClr val="000000"/>
              </a:solidFill>
              <a:latin typeface="Angsana New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006600"/>
                </a:solidFill>
                <a:latin typeface="Angsana New" pitchFamily="18" charset="-34"/>
              </a:rPr>
              <a:t>	- มีชีวิต / ความเป็นไปของชีวิต (เติบโต เจ็บป่วย แก่เฒ่า)</a:t>
            </a:r>
            <a:endParaRPr lang="th-TH" sz="3200" b="1" i="1" dirty="0">
              <a:solidFill>
                <a:srgbClr val="000000"/>
              </a:solidFill>
              <a:latin typeface="Angsana New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006600"/>
                </a:solidFill>
                <a:latin typeface="Angsana New" pitchFamily="18" charset="-34"/>
              </a:rPr>
              <a:t>	- ตาย</a:t>
            </a:r>
            <a:endParaRPr lang="th-TH" sz="3200" b="1" i="1" dirty="0">
              <a:solidFill>
                <a:srgbClr val="00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dirty="0" smtClean="0"/>
              <a:t>เปรียบชีวิตคือละคร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th-TH" sz="4400" b="1" dirty="0" smtClean="0">
                <a:solidFill>
                  <a:srgbClr val="7030A0"/>
                </a:solidFill>
              </a:rPr>
              <a:t>ละครแห่งชีวิต</a:t>
            </a:r>
          </a:p>
        </p:txBody>
      </p:sp>
      <p:pic>
        <p:nvPicPr>
          <p:cNvPr id="6148" name="Picture 4" descr="scan0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1844675"/>
            <a:ext cx="2698750" cy="386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scan0008"/>
          <p:cNvPicPr>
            <a:picLocks noChangeAspect="1" noChangeArrowheads="1"/>
          </p:cNvPicPr>
          <p:nvPr/>
        </p:nvPicPr>
        <p:blipFill>
          <a:blip r:embed="rId3">
            <a:lum bright="-18000" contrast="24000"/>
          </a:blip>
          <a:srcRect l="8351" t="6538" r="12286" b="2705"/>
          <a:stretch>
            <a:fillRect/>
          </a:stretch>
        </p:blipFill>
        <p:spPr bwMode="auto">
          <a:xfrm>
            <a:off x="6221413" y="1844675"/>
            <a:ext cx="2192337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9" descr="wba_112412445191"/>
          <p:cNvPicPr>
            <a:picLocks noChangeAspect="1" noChangeArrowheads="1"/>
          </p:cNvPicPr>
          <p:nvPr/>
        </p:nvPicPr>
        <p:blipFill>
          <a:blip r:embed="rId3">
            <a:lum bright="24000" contrast="20000"/>
          </a:blip>
          <a:srcRect/>
          <a:stretch>
            <a:fillRect/>
          </a:stretch>
        </p:blipFill>
        <p:spPr bwMode="auto">
          <a:xfrm>
            <a:off x="5508631" y="1500174"/>
            <a:ext cx="3044825" cy="405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10"/>
          <p:cNvSpPr txBox="1">
            <a:spLocks noChangeArrowheads="1"/>
          </p:cNvSpPr>
          <p:nvPr/>
        </p:nvSpPr>
        <p:spPr bwMode="auto">
          <a:xfrm>
            <a:off x="5500694" y="5624531"/>
            <a:ext cx="3600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 i="1" dirty="0">
                <a:solidFill>
                  <a:srgbClr val="0070C0"/>
                </a:solidFill>
              </a:rPr>
              <a:t>ไพบูลย์  บุตรขัน  </a:t>
            </a:r>
            <a:r>
              <a:rPr lang="th-TH" b="1" dirty="0">
                <a:solidFill>
                  <a:srgbClr val="0070C0"/>
                </a:solidFill>
              </a:rPr>
              <a:t>(</a:t>
            </a:r>
            <a:r>
              <a:rPr lang="th-TH" b="1" i="1" dirty="0">
                <a:solidFill>
                  <a:srgbClr val="0070C0"/>
                </a:solidFill>
              </a:rPr>
              <a:t>2491 - 2515</a:t>
            </a:r>
            <a:r>
              <a:rPr lang="th-TH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7172" name="Text Box 11"/>
          <p:cNvSpPr txBox="1">
            <a:spLocks noChangeArrowheads="1"/>
          </p:cNvSpPr>
          <p:nvPr/>
        </p:nvSpPr>
        <p:spPr bwMode="auto">
          <a:xfrm>
            <a:off x="0" y="3333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 i="1">
                <a:solidFill>
                  <a:srgbClr val="990099"/>
                </a:solidFill>
              </a:rPr>
              <a:t>โลกนี้คือละคร</a:t>
            </a:r>
          </a:p>
        </p:txBody>
      </p:sp>
      <p:sp>
        <p:nvSpPr>
          <p:cNvPr id="7173" name="Text Box 9"/>
          <p:cNvSpPr txBox="1">
            <a:spLocks noChangeArrowheads="1"/>
          </p:cNvSpPr>
          <p:nvPr/>
        </p:nvSpPr>
        <p:spPr bwMode="auto">
          <a:xfrm>
            <a:off x="500034" y="1598631"/>
            <a:ext cx="453707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400" b="1" dirty="0"/>
              <a:t>โลกนี้นี่ดูยิ่งดูยอกย้อน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th-TH" sz="2400" b="1" dirty="0"/>
              <a:t>เปรียบเหมือนละคร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th-TH" sz="2400" b="1" dirty="0"/>
              <a:t>ถึงบทเมื่อตอนเร้าใจ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th-TH" sz="2400" b="1" dirty="0"/>
              <a:t>บทบาทลีลาแตกต่างกันไป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th-TH" sz="2400" b="1" dirty="0"/>
              <a:t>ถึงสูงเพียงใด ต่างจบลงไปเหมือนกัน </a:t>
            </a:r>
            <a:br>
              <a:rPr lang="th-TH" sz="2400" b="1" dirty="0"/>
            </a:br>
            <a:r>
              <a:rPr lang="en-US" sz="2400" b="1" dirty="0"/>
              <a:t/>
            </a:r>
            <a:br>
              <a:rPr lang="en-US" sz="2400" b="1" dirty="0"/>
            </a:br>
            <a:r>
              <a:rPr lang="th-TH" sz="2400" b="1" dirty="0"/>
              <a:t>เกิดมาต้องตายร่างกายผุพัง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th-TH" sz="2400" b="1" dirty="0"/>
              <a:t>ผู้คนเขาชัง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th-TH" sz="2400" b="1" dirty="0"/>
              <a:t>คิดยิ่งระวังไหวหวั่น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th-TH" sz="2400" b="1" dirty="0"/>
              <a:t>ต่างเกิดกันมาร่วมโลกเดียวกัน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th-TH" sz="2400" b="1" dirty="0"/>
              <a:t>ถือผิวชังพรรณ บ้างเหยียดหยันกันเหลือเกิน </a:t>
            </a:r>
            <a:br>
              <a:rPr lang="th-TH" sz="2400" b="1" dirty="0"/>
            </a:br>
            <a:endParaRPr lang="th-TH" sz="2400" b="1" dirty="0"/>
          </a:p>
        </p:txBody>
      </p:sp>
      <p:pic>
        <p:nvPicPr>
          <p:cNvPr id="6" name="โลกนี้คือละคร-อรว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858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17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1357298"/>
            <a:ext cx="7858154" cy="5286390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th-TH" sz="3600" b="1" dirty="0" smtClean="0"/>
              <a:t>มหาเวสสันดรชาดก  กัณฑ์กุมาร</a:t>
            </a:r>
          </a:p>
          <a:p>
            <a:pPr eaLnBrk="1" hangingPunct="1">
              <a:buFontTx/>
              <a:buNone/>
            </a:pPr>
            <a:r>
              <a:rPr lang="th-TH" sz="3600" dirty="0" smtClean="0"/>
              <a:t>เจ้าพระยาพระคลัง (หน)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152400"/>
            <a:ext cx="7829576" cy="113346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5400" b="1" dirty="0" smtClean="0">
                <a:solidFill>
                  <a:srgbClr val="FFFF00"/>
                </a:solidFill>
              </a:rPr>
              <a:t>เปรียบชีวิตกับเรือ</a:t>
            </a:r>
          </a:p>
        </p:txBody>
      </p:sp>
      <p:pic>
        <p:nvPicPr>
          <p:cNvPr id="10242" name="Picture 2" descr="http://dhammabooks.tarad.com/img-lib/spd_20070420142630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714620"/>
            <a:ext cx="2619375" cy="3743325"/>
          </a:xfrm>
          <a:prstGeom prst="rect">
            <a:avLst/>
          </a:prstGeom>
          <a:noFill/>
        </p:spPr>
      </p:pic>
      <p:pic>
        <p:nvPicPr>
          <p:cNvPr id="10244" name="Picture 4" descr="http://www.watsamuha.com/webboard/A348788.jpg">
            <a:hlinkClick r:id="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714620"/>
            <a:ext cx="2571768" cy="3723921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357298"/>
            <a:ext cx="8358246" cy="5286390"/>
          </a:xfrm>
        </p:spPr>
        <p:txBody>
          <a:bodyPr>
            <a:noAutofit/>
          </a:bodyPr>
          <a:lstStyle/>
          <a:p>
            <a:pPr marL="0" indent="0" eaLnBrk="1" hangingPunct="1">
              <a:buFontTx/>
              <a:buNone/>
            </a:pPr>
            <a:r>
              <a:rPr lang="th-TH" sz="3200" dirty="0" smtClean="0"/>
              <a:t>...เจ้าจงมาเป็นมหาสำเภาทองธรรมชาติ  อันนายช่างชาญฉลาดจำลองทำ  ด้วยกงแก้วประกำตรึงด้วยเพชรแน่นหนา  แก้วประพาฬแผ่เป็นดาดฟ้า...</a:t>
            </a:r>
          </a:p>
          <a:p>
            <a:pPr marL="0" indent="0" eaLnBrk="1" hangingPunct="1">
              <a:buFontTx/>
              <a:buNone/>
            </a:pPr>
            <a:endParaRPr lang="th-TH" sz="3200" dirty="0" smtClean="0"/>
          </a:p>
          <a:p>
            <a:pPr marL="0" indent="0" eaLnBrk="1" hangingPunct="1">
              <a:buFontTx/>
              <a:buNone/>
            </a:pPr>
            <a:r>
              <a:rPr lang="th-TH" sz="3200" dirty="0" smtClean="0"/>
              <a:t>ครั้นเวลาวายุพัดมาเฉื่อยฉิว  สำเภาทองก็จะล่องลิ่วไปตามลม  สรรพสัตว์ก็จะชื่นชมโสมนัส  ถึงจะเกิดลมกาฬพานกระพือพัดคือ</a:t>
            </a:r>
            <a:r>
              <a:rPr lang="th-TH" sz="3200" dirty="0" err="1" smtClean="0"/>
              <a:t>โลโภ</a:t>
            </a:r>
            <a:r>
              <a:rPr lang="th-TH" sz="3200" dirty="0" smtClean="0"/>
              <a:t>  ถึงจะโต แสนโตตั้งตีเป็นลูกคลื่นอยู่ครื้นโครมโถมกระแทกสำเภานี้ก็มิได้วอกแวกหวาดหวั่นไหว  ก็จะแล่นระรี่เรื่อยเฉื่อยไปจนถึงเมืองแก้ว...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152400"/>
            <a:ext cx="7829576" cy="113346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5400" b="1" dirty="0" smtClean="0">
                <a:solidFill>
                  <a:srgbClr val="FFFF00"/>
                </a:solidFill>
              </a:rPr>
              <a:t>เปรียบชีวิตกับเรือ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5429250" y="6072188"/>
            <a:ext cx="2928938" cy="571500"/>
          </a:xfrm>
        </p:spPr>
        <p:txBody>
          <a:bodyPr>
            <a:noAutofit/>
          </a:bodyPr>
          <a:lstStyle/>
          <a:p>
            <a:pPr algn="ctr" eaLnBrk="1" hangingPunct="1">
              <a:buFontTx/>
              <a:buNone/>
            </a:pPr>
            <a:r>
              <a:rPr lang="th-TH" sz="3600" b="1" dirty="0" smtClean="0"/>
              <a:t>กฤษณา  อโศกสิน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152400"/>
            <a:ext cx="7829576" cy="113346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5400" b="1" dirty="0" smtClean="0">
                <a:solidFill>
                  <a:srgbClr val="FFFF00"/>
                </a:solidFill>
              </a:rPr>
              <a:t>เปรียบชีวิตกับเรือ</a:t>
            </a:r>
          </a:p>
        </p:txBody>
      </p:sp>
      <p:pic>
        <p:nvPicPr>
          <p:cNvPr id="8196" name="Picture 6" descr="%E0%B8%81%E0%B8%A4%E0%B8%A9%E0%B8%93%E0%B8%B2_%E0%B8%AD%E0%B9%82%E0%B8%A8%E0%B8%81%E0%B8%AA%E0%B8%B4%E0%B8%9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0" y="1357313"/>
            <a:ext cx="2928938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7" descr="01460ym5"/>
          <p:cNvPicPr>
            <a:picLocks noChangeAspect="1" noChangeArrowheads="1"/>
          </p:cNvPicPr>
          <p:nvPr/>
        </p:nvPicPr>
        <p:blipFill>
          <a:blip r:embed="rId4">
            <a:lum bright="18000" contrast="6000"/>
          </a:blip>
          <a:srcRect/>
          <a:stretch>
            <a:fillRect/>
          </a:stretch>
        </p:blipFill>
        <p:spPr bwMode="auto">
          <a:xfrm>
            <a:off x="2949575" y="1357313"/>
            <a:ext cx="169386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8" descr="BT%20krisana1006%20-L"/>
          <p:cNvPicPr>
            <a:picLocks noChangeAspect="1" noChangeArrowheads="1"/>
          </p:cNvPicPr>
          <p:nvPr/>
        </p:nvPicPr>
        <p:blipFill>
          <a:blip r:embed="rId5">
            <a:lum bright="18000" contrast="6000"/>
          </a:blip>
          <a:srcRect/>
          <a:stretch>
            <a:fillRect/>
          </a:stretch>
        </p:blipFill>
        <p:spPr bwMode="auto">
          <a:xfrm>
            <a:off x="928688" y="1357313"/>
            <a:ext cx="17938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รูปภาพ 8" descr="reply333781_070328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88" y="4071938"/>
            <a:ext cx="37147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04-เรือมนุษย์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1258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th-TH" sz="4400" b="1" dirty="0" smtClean="0"/>
              <a:t>เปรียบชีวิตกับต้นไม้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000100" y="1527048"/>
            <a:ext cx="7805572" cy="4973786"/>
          </a:xfrm>
        </p:spPr>
        <p:txBody>
          <a:bodyPr>
            <a:normAutofit/>
          </a:bodyPr>
          <a:lstStyle/>
          <a:p>
            <a:pPr eaLnBrk="1" hangingPunct="1">
              <a:spcBef>
                <a:spcPts val="600"/>
              </a:spcBef>
              <a:buFontTx/>
              <a:buNone/>
            </a:pPr>
            <a:r>
              <a:rPr lang="th-TH" sz="3200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แม้นวิ</a:t>
            </a:r>
            <a:r>
              <a:rPr lang="th-TH" sz="3200" dirty="0" err="1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หยา</a:t>
            </a:r>
            <a:r>
              <a:rPr lang="th-TH" sz="3200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สะกำมอดม้วย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th-TH" sz="3200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พี่ก็คงตายด้วย</a:t>
            </a:r>
            <a:r>
              <a:rPr lang="th-TH" sz="3200" dirty="0" err="1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โอรสา</a:t>
            </a:r>
            <a:endParaRPr lang="th-TH" sz="3200" dirty="0" smtClean="0">
              <a:solidFill>
                <a:srgbClr val="FFFF00"/>
              </a:solidFill>
              <a:latin typeface="Browallia New" pitchFamily="34" charset="-34"/>
              <a:cs typeface="Browallia New" pitchFamily="34" charset="-34"/>
            </a:endParaRP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th-TH" sz="3200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ไหนไหนนัยจะตายวายชีวา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th-TH" sz="3200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ถึงเร็วถึงช้าก็เหมือนกัน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th-TH" sz="3200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ผิดก็ทำสงครามดูตามที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th-TH" sz="3200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เคราะห์ดีก็จะได้ดังใฝ่ฝัน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th-TH" sz="3200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พี่ดังพฤกษาพนาวัน</a:t>
            </a:r>
          </a:p>
          <a:p>
            <a:pPr eaLnBrk="1" hangingPunct="1">
              <a:spcBef>
                <a:spcPts val="600"/>
              </a:spcBef>
              <a:buFontTx/>
              <a:buNone/>
            </a:pPr>
            <a:r>
              <a:rPr lang="th-TH" sz="3200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จะอาสัญเพราะลูกเหมือนกล่าวมา</a:t>
            </a:r>
          </a:p>
        </p:txBody>
      </p:sp>
      <p:pic>
        <p:nvPicPr>
          <p:cNvPr id="2" name="Picture 2" descr="http://tumtoilet3.tarad.com/shop/t/tumtoilet3/img-lib/spd_20070617233155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643050"/>
            <a:ext cx="3071834" cy="428096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th-TH" sz="4400" b="1" dirty="0" smtClean="0"/>
              <a:t>เปรียบชีวิตถึงอย่างอื่น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th-TH" sz="4000" b="1" dirty="0" smtClean="0">
                <a:solidFill>
                  <a:srgbClr val="C00000"/>
                </a:solidFill>
              </a:rPr>
              <a:t>ชีวิตคือวัยอันผ่านพ้น</a:t>
            </a:r>
          </a:p>
        </p:txBody>
      </p:sp>
      <p:pic>
        <p:nvPicPr>
          <p:cNvPr id="68610" name="Picture 2" descr="C:\Documents and Settings\human\My Documents\My Scans\2009-06 (มิ.ย.)\scan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428736"/>
            <a:ext cx="3500462" cy="4971325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428604"/>
            <a:ext cx="8358246" cy="571504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th-TH" sz="4400" b="1" dirty="0" smtClean="0">
                <a:solidFill>
                  <a:srgbClr val="00B050"/>
                </a:solidFill>
              </a:rPr>
              <a:t>ชีวิตไม่ใช่ความฝัน</a:t>
            </a:r>
          </a:p>
        </p:txBody>
      </p:sp>
      <p:pic>
        <p:nvPicPr>
          <p:cNvPr id="69634" name="Picture 2" descr="C:\Documents and Settings\human\My Documents\My Scans\2009-06 (มิ.ย.)\scan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643050"/>
            <a:ext cx="2930769" cy="42377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472" y="1549304"/>
            <a:ext cx="47149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แต่ชีวิตไม่ใช่ความใฝ่ฝัน</a:t>
            </a:r>
          </a:p>
          <a:p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เวลาปีเดือนวันไม่คงที่</a:t>
            </a:r>
          </a:p>
          <a:p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ความเป็นจริงยืนยันในวันนี้</a:t>
            </a:r>
          </a:p>
          <a:p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รู้สึกว่านาทีนี้ทรมาน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th-TH" sz="4000" b="1" dirty="0" smtClean="0">
                <a:solidFill>
                  <a:srgbClr val="0070C0"/>
                </a:solidFill>
              </a:rPr>
              <a:t>ชีวิตเหมือนฝัน</a:t>
            </a:r>
          </a:p>
        </p:txBody>
      </p:sp>
      <p:pic>
        <p:nvPicPr>
          <p:cNvPr id="70658" name="Picture 2" descr="C:\Documents and Settings\human\Desktop\อ. สุพรรณ\spd_2005082743639_b.jpg"/>
          <p:cNvPicPr>
            <a:picLocks noChangeAspect="1" noChangeArrowheads="1"/>
          </p:cNvPicPr>
          <p:nvPr/>
        </p:nvPicPr>
        <p:blipFill>
          <a:blip r:embed="rId2"/>
          <a:srcRect l="2499" t="2603" b="918"/>
          <a:stretch>
            <a:fillRect/>
          </a:stretch>
        </p:blipFill>
        <p:spPr bwMode="auto">
          <a:xfrm>
            <a:off x="4714876" y="1798748"/>
            <a:ext cx="3143272" cy="451341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ยึดเนื้อหา 3" descr="Picture 046.jpg"/>
          <p:cNvPicPr>
            <a:picLocks noGrp="1" noChangeAspect="1"/>
          </p:cNvPicPr>
          <p:nvPr>
            <p:ph idx="1"/>
          </p:nvPr>
        </p:nvPicPr>
        <p:blipFill>
          <a:blip r:embed="rId2"/>
          <a:srcRect l="1334" b="2965"/>
          <a:stretch>
            <a:fillRect/>
          </a:stretch>
        </p:blipFill>
        <p:spPr>
          <a:xfrm rot="5400000">
            <a:off x="1822605" y="-36711"/>
            <a:ext cx="5284478" cy="6929488"/>
          </a:xfrm>
        </p:spPr>
      </p:pic>
    </p:spTree>
  </p:cSld>
  <p:clrMapOvr>
    <a:masterClrMapping/>
  </p:clrMapOvr>
  <p:transition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404813"/>
            <a:ext cx="7385074" cy="1470025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ngsana New" pitchFamily="18" charset="-34"/>
              </a:rPr>
              <a:t>ความสนใจของมนุษย์เกี่ยวกับชีวิต</a:t>
            </a:r>
            <a:endParaRPr lang="th-TH" sz="4400" b="1" dirty="0">
              <a:solidFill>
                <a:schemeClr val="tx1">
                  <a:lumMod val="75000"/>
                  <a:lumOff val="25000"/>
                </a:schemeClr>
              </a:solidFill>
              <a:latin typeface="Angsana New" pitchFamily="18" charset="-34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1538" y="2060575"/>
            <a:ext cx="8072462" cy="3578225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7030A0"/>
                </a:solidFill>
                <a:latin typeface="Angsana New" pitchFamily="18" charset="-34"/>
              </a:rPr>
              <a:t>เกิด</a:t>
            </a:r>
          </a:p>
          <a:p>
            <a:pPr>
              <a:spcBef>
                <a:spcPct val="50000"/>
              </a:spcBef>
            </a:pPr>
            <a:r>
              <a:rPr lang="th-TH" sz="3200" b="1" i="1" dirty="0" smtClean="0">
                <a:solidFill>
                  <a:srgbClr val="006600"/>
                </a:solidFill>
                <a:latin typeface="Angsana New" pitchFamily="18" charset="-34"/>
              </a:rPr>
              <a:t>	</a:t>
            </a:r>
            <a:r>
              <a:rPr lang="th-TH" sz="3200" b="1" dirty="0" smtClean="0">
                <a:solidFill>
                  <a:srgbClr val="006600"/>
                </a:solidFill>
                <a:latin typeface="Angsana New" pitchFamily="18" charset="-34"/>
              </a:rPr>
              <a:t>- มนุษย์มาจากไหน</a:t>
            </a:r>
          </a:p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006600"/>
                </a:solidFill>
                <a:latin typeface="Angsana New" pitchFamily="18" charset="-34"/>
              </a:rPr>
              <a:t>	- กำเนิดเกิดมาได้อย่างไร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006600"/>
                </a:solidFill>
                <a:latin typeface="Angsana New" pitchFamily="18" charset="-34"/>
              </a:rPr>
              <a:t>	</a:t>
            </a:r>
            <a:endParaRPr lang="th-TH" sz="3200" b="1" dirty="0">
              <a:solidFill>
                <a:srgbClr val="00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ยึดเนื้อหา 4" descr="Picture 047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1000" contrast="30000"/>
          </a:blip>
          <a:srcRect l="1031"/>
          <a:stretch>
            <a:fillRect/>
          </a:stretch>
        </p:blipFill>
        <p:spPr>
          <a:xfrm>
            <a:off x="1071538" y="1000108"/>
            <a:ext cx="6858048" cy="5081623"/>
          </a:xfrm>
        </p:spPr>
      </p:pic>
    </p:spTree>
  </p:cSld>
  <p:clrMapOvr>
    <a:masterClrMapping/>
  </p:clrMapOvr>
  <p:transition>
    <p:split orient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0" y="1214422"/>
            <a:ext cx="9144000" cy="1071570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th-TH" sz="4800" b="1" dirty="0" smtClean="0">
                <a:solidFill>
                  <a:srgbClr val="008000"/>
                </a:solidFill>
              </a:rPr>
              <a:t>ชีวิตจริงยิ่งกว่านิยาย / </a:t>
            </a:r>
            <a:r>
              <a:rPr lang="th-TH" sz="4800" b="1" dirty="0" err="1" smtClean="0">
                <a:solidFill>
                  <a:srgbClr val="008000"/>
                </a:solidFill>
              </a:rPr>
              <a:t>นว</a:t>
            </a:r>
            <a:r>
              <a:rPr lang="th-TH" sz="4800" b="1" dirty="0" smtClean="0">
                <a:solidFill>
                  <a:srgbClr val="008000"/>
                </a:solidFill>
              </a:rPr>
              <a:t>นิยาย</a:t>
            </a:r>
          </a:p>
        </p:txBody>
      </p:sp>
      <p:pic>
        <p:nvPicPr>
          <p:cNvPr id="71684" name="Picture 4" descr="C:\Documents and Settings\human\Desktop\อ. สุพรรณ\spd_20060429225402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357430"/>
            <a:ext cx="5786478" cy="416626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0" y="1214422"/>
            <a:ext cx="9144000" cy="1071570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th-TH" sz="4800" b="1" dirty="0" smtClean="0">
                <a:solidFill>
                  <a:srgbClr val="008000"/>
                </a:solidFill>
              </a:rPr>
              <a:t>ชีวิตจริงยิ่งกว่านิยาย / </a:t>
            </a:r>
            <a:r>
              <a:rPr lang="th-TH" sz="4800" b="1" dirty="0" err="1" smtClean="0">
                <a:solidFill>
                  <a:srgbClr val="008000"/>
                </a:solidFill>
              </a:rPr>
              <a:t>นว</a:t>
            </a:r>
            <a:r>
              <a:rPr lang="th-TH" sz="4800" b="1" dirty="0" smtClean="0">
                <a:solidFill>
                  <a:srgbClr val="008000"/>
                </a:solidFill>
              </a:rPr>
              <a:t>นิยาย</a:t>
            </a:r>
          </a:p>
        </p:txBody>
      </p:sp>
      <p:pic>
        <p:nvPicPr>
          <p:cNvPr id="4" name="Picture 3" descr="C:\Documents and Settings\human\My Documents\My Scans\2009-06 (มิ.ย.)\scan0013.jpg"/>
          <p:cNvPicPr>
            <a:picLocks noChangeAspect="1" noChangeArrowheads="1"/>
          </p:cNvPicPr>
          <p:nvPr/>
        </p:nvPicPr>
        <p:blipFill>
          <a:blip r:embed="rId2" cstate="print"/>
          <a:srcRect r="2439"/>
          <a:stretch>
            <a:fillRect/>
          </a:stretch>
        </p:blipFill>
        <p:spPr bwMode="auto">
          <a:xfrm>
            <a:off x="1214414" y="2357430"/>
            <a:ext cx="2857520" cy="4284202"/>
          </a:xfrm>
          <a:prstGeom prst="rect">
            <a:avLst/>
          </a:prstGeom>
          <a:noFill/>
        </p:spPr>
      </p:pic>
      <p:pic>
        <p:nvPicPr>
          <p:cNvPr id="5" name="Picture 2" descr="C:\Documents and Settings\human\Desktop\อ. สุพรรณ\spd_20071223202113_b.jpg"/>
          <p:cNvPicPr>
            <a:picLocks noChangeAspect="1" noChangeArrowheads="1"/>
          </p:cNvPicPr>
          <p:nvPr/>
        </p:nvPicPr>
        <p:blipFill>
          <a:blip r:embed="rId3"/>
          <a:srcRect l="3571" t="2569" r="3571" b="3681"/>
          <a:stretch>
            <a:fillRect/>
          </a:stretch>
        </p:blipFill>
        <p:spPr bwMode="auto">
          <a:xfrm>
            <a:off x="4929190" y="2357429"/>
            <a:ext cx="3000396" cy="4212095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847708"/>
          </a:xfrm>
        </p:spPr>
        <p:txBody>
          <a:bodyPr/>
          <a:lstStyle/>
          <a:p>
            <a:pPr algn="ctr" eaLnBrk="1" hangingPunct="1"/>
            <a:r>
              <a:rPr lang="th-TH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เปรียบชีวิตถึงอย่างอื่น</a:t>
            </a:r>
          </a:p>
        </p:txBody>
      </p:sp>
      <p:pic>
        <p:nvPicPr>
          <p:cNvPr id="13315" name="Picture 4" descr="y1pFiwYLjk6Je9AFqlMQKan5Fdfb0ayAtM3n01Et-8S6Hd-wiqQ5q_hUhl57ABGYC3lp6ZZGxQ4iW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341438"/>
            <a:ext cx="4968875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1979613" y="1341438"/>
            <a:ext cx="3313112" cy="17272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274638"/>
            <a:ext cx="7543824" cy="1143000"/>
          </a:xfrm>
        </p:spPr>
        <p:txBody>
          <a:bodyPr/>
          <a:lstStyle/>
          <a:p>
            <a:r>
              <a:rPr lang="th-TH" sz="4800" b="1" dirty="0" smtClean="0">
                <a:solidFill>
                  <a:schemeClr val="accent6">
                    <a:lumMod val="75000"/>
                  </a:schemeClr>
                </a:solidFill>
              </a:rPr>
              <a:t>ชีวิตเหมือนจอกแหน</a:t>
            </a:r>
          </a:p>
        </p:txBody>
      </p:sp>
      <p:pic>
        <p:nvPicPr>
          <p:cNvPr id="13316" name="ทิ้งนามาสร้างฝัน.mpg">
            <a:hlinkClick r:id="" action="ppaction://media"/>
          </p:cNvPr>
          <p:cNvPicPr>
            <a:picLocks noGrp="1" noRot="1" noChangeAspect="1" noChangeArrowheads="1"/>
          </p:cNvPicPr>
          <p:nvPr>
            <p:ph type="media" sz="half" idx="2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643042" y="1751678"/>
            <a:ext cx="5813442" cy="3963338"/>
          </a:xfrm>
        </p:spPr>
      </p:pic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0" y="6181725"/>
            <a:ext cx="91440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th-TH" b="1" dirty="0" smtClean="0"/>
              <a:t> เพลง  </a:t>
            </a:r>
            <a:r>
              <a:rPr lang="th-TH" b="1" i="1" dirty="0" smtClean="0">
                <a:solidFill>
                  <a:srgbClr val="00B050"/>
                </a:solidFill>
              </a:rPr>
              <a:t>ทิ้ง</a:t>
            </a:r>
            <a:r>
              <a:rPr lang="th-TH" b="1" i="1" dirty="0">
                <a:solidFill>
                  <a:srgbClr val="00B050"/>
                </a:solidFill>
              </a:rPr>
              <a:t>นามาสร้างฝัน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442" fill="hold"/>
                                        <p:tgtEl>
                                          <p:spTgt spid="133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3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3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404813"/>
            <a:ext cx="7385074" cy="1470025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ngsana New" pitchFamily="18" charset="-34"/>
              </a:rPr>
              <a:t>ความสนใจของมนุษย์เกี่ยวกับชีวิต</a:t>
            </a:r>
            <a:endParaRPr lang="th-TH" sz="4400" b="1" dirty="0">
              <a:solidFill>
                <a:schemeClr val="tx1">
                  <a:lumMod val="75000"/>
                  <a:lumOff val="25000"/>
                </a:schemeClr>
              </a:solidFill>
              <a:latin typeface="Angsana New" pitchFamily="18" charset="-34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1538" y="2060575"/>
            <a:ext cx="8072462" cy="3578225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7030A0"/>
                </a:solidFill>
                <a:latin typeface="Angsana New" pitchFamily="18" charset="-34"/>
              </a:rPr>
              <a:t>มีชีวิต / ความเป็นไปของชีวิต (เติบโต เจ็บป่วย แก่เฒ่า)</a:t>
            </a:r>
            <a:endParaRPr lang="th-TH" sz="3200" b="1" i="1" dirty="0">
              <a:solidFill>
                <a:srgbClr val="7030A0"/>
              </a:solidFill>
              <a:latin typeface="Angsana New" pitchFamily="18" charset="-34"/>
            </a:endParaRPr>
          </a:p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006600"/>
                </a:solidFill>
                <a:latin typeface="Angsana New" pitchFamily="18" charset="-34"/>
              </a:rPr>
              <a:t>	- ควรดำรงชีวิตอย่างไร</a:t>
            </a:r>
            <a:endParaRPr lang="th-TH" sz="3200" b="1" i="1" dirty="0">
              <a:solidFill>
                <a:srgbClr val="00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404813"/>
            <a:ext cx="7385074" cy="1470025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ngsana New" pitchFamily="18" charset="-34"/>
              </a:rPr>
              <a:t>ความสนใจของมนุษย์เกี่ยวกับชีวิต</a:t>
            </a:r>
            <a:endParaRPr lang="th-TH" sz="4400" b="1" dirty="0">
              <a:solidFill>
                <a:schemeClr val="tx1">
                  <a:lumMod val="75000"/>
                  <a:lumOff val="25000"/>
                </a:schemeClr>
              </a:solidFill>
              <a:latin typeface="Angsana New" pitchFamily="18" charset="-34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1538" y="2060575"/>
            <a:ext cx="8072462" cy="3578225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 smtClean="0">
                <a:solidFill>
                  <a:srgbClr val="7030A0"/>
                </a:solidFill>
                <a:latin typeface="Angsana New" pitchFamily="18" charset="-34"/>
              </a:rPr>
              <a:t>ตาย</a:t>
            </a:r>
          </a:p>
          <a:p>
            <a:pPr>
              <a:spcBef>
                <a:spcPct val="50000"/>
              </a:spcBef>
            </a:pPr>
            <a:r>
              <a:rPr lang="th-TH" sz="3200" b="1" i="1" dirty="0" smtClean="0">
                <a:solidFill>
                  <a:srgbClr val="006600"/>
                </a:solidFill>
                <a:latin typeface="Angsana New" pitchFamily="18" charset="-34"/>
              </a:rPr>
              <a:t>	- </a:t>
            </a:r>
            <a:r>
              <a:rPr lang="th-TH" sz="3200" b="1" dirty="0" smtClean="0">
                <a:solidFill>
                  <a:srgbClr val="006600"/>
                </a:solidFill>
                <a:latin typeface="Angsana New" pitchFamily="18" charset="-34"/>
              </a:rPr>
              <a:t>ตายแล้ว ไปไหน</a:t>
            </a:r>
          </a:p>
          <a:p>
            <a:pPr>
              <a:spcBef>
                <a:spcPct val="50000"/>
              </a:spcBef>
            </a:pPr>
            <a:r>
              <a:rPr lang="th-TH" sz="3200" b="1" i="1" dirty="0" smtClean="0">
                <a:solidFill>
                  <a:srgbClr val="006600"/>
                </a:solidFill>
                <a:latin typeface="Angsana New" pitchFamily="18" charset="-34"/>
              </a:rPr>
              <a:t>	- </a:t>
            </a:r>
            <a:r>
              <a:rPr lang="th-TH" sz="3200" b="1" dirty="0" smtClean="0">
                <a:solidFill>
                  <a:srgbClr val="006600"/>
                </a:solidFill>
                <a:latin typeface="Angsana New" pitchFamily="18" charset="-34"/>
              </a:rPr>
              <a:t>ตายแล้ว จะกลับมาอีกหรือไม่</a:t>
            </a:r>
          </a:p>
          <a:p>
            <a:pPr>
              <a:spcBef>
                <a:spcPct val="50000"/>
              </a:spcBef>
            </a:pPr>
            <a:r>
              <a:rPr lang="th-TH" sz="3200" b="1" i="1" dirty="0" smtClean="0">
                <a:solidFill>
                  <a:srgbClr val="006600"/>
                </a:solidFill>
                <a:latin typeface="Angsana New" pitchFamily="18" charset="-34"/>
              </a:rPr>
              <a:t>	- </a:t>
            </a:r>
            <a:r>
              <a:rPr lang="th-TH" sz="3200" b="1" dirty="0" smtClean="0">
                <a:solidFill>
                  <a:srgbClr val="006600"/>
                </a:solidFill>
                <a:latin typeface="Angsana New" pitchFamily="18" charset="-34"/>
              </a:rPr>
              <a:t>ไม่ตายได้หรือไม่ (ชีวิตนิ</a:t>
            </a:r>
            <a:r>
              <a:rPr lang="th-TH" sz="3200" b="1" dirty="0" err="1" smtClean="0">
                <a:solidFill>
                  <a:srgbClr val="006600"/>
                </a:solidFill>
                <a:latin typeface="Angsana New" pitchFamily="18" charset="-34"/>
              </a:rPr>
              <a:t>รันดร์</a:t>
            </a:r>
            <a:r>
              <a:rPr lang="th-TH" sz="3200" b="1" dirty="0" smtClean="0">
                <a:solidFill>
                  <a:srgbClr val="006600"/>
                </a:solidFill>
                <a:latin typeface="Angsana New" pitchFamily="18" charset="-34"/>
              </a:rPr>
              <a:t> / อมตะ)</a:t>
            </a:r>
            <a:endParaRPr lang="th-TH" sz="3200" b="1" i="1" dirty="0">
              <a:solidFill>
                <a:srgbClr val="00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714487"/>
            <a:ext cx="9144000" cy="4643471"/>
          </a:xfrm>
        </p:spPr>
        <p:txBody>
          <a:bodyPr>
            <a:normAutofit/>
          </a:bodyPr>
          <a:lstStyle/>
          <a:p>
            <a:pPr marL="722313" algn="l">
              <a:tabLst>
                <a:tab pos="1438275" algn="l"/>
                <a:tab pos="4392613" algn="l"/>
                <a:tab pos="4932363" algn="l"/>
              </a:tabLst>
            </a:pP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มนุษย์ดึกดำบรรพ์อยู่รวมกันเป็นกลุ่มเล็ก ๆ</a:t>
            </a:r>
          </a:p>
          <a:p>
            <a:pPr marL="722313" algn="l">
              <a:tabLst>
                <a:tab pos="1438275" algn="l"/>
                <a:tab pos="4392613" algn="l"/>
                <a:tab pos="4932363" algn="l"/>
              </a:tabLst>
            </a:pP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มีชีวิตอยู่กับธรรมชาติ  จึงเชื่อมโยงตนเองกับธรรมชาติรอบตัว</a:t>
            </a:r>
          </a:p>
          <a:p>
            <a:pPr marL="722313" algn="l">
              <a:tabLst>
                <a:tab pos="1438275" algn="l"/>
                <a:tab pos="4392613" algn="l"/>
                <a:tab pos="4932363" algn="l"/>
              </a:tabLst>
            </a:pP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	- ชนเผ่าดั้งเดิมมี </a:t>
            </a:r>
            <a:r>
              <a:rPr lang="en-US" b="1" dirty="0" smtClean="0">
                <a:solidFill>
                  <a:srgbClr val="000000"/>
                </a:solidFill>
                <a:latin typeface="Angsana New" pitchFamily="18" charset="-34"/>
              </a:rPr>
              <a:t>Totem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 (มีสัตว์เป็น</a:t>
            </a:r>
            <a:r>
              <a:rPr lang="th-TH" b="1" dirty="0" err="1" smtClean="0">
                <a:solidFill>
                  <a:srgbClr val="000000"/>
                </a:solidFill>
                <a:latin typeface="Angsana New" pitchFamily="18" charset="-34"/>
              </a:rPr>
              <a:t>บรรพบุรุษ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)</a:t>
            </a:r>
            <a:endParaRPr lang="en-US" b="1" dirty="0" smtClean="0">
              <a:solidFill>
                <a:srgbClr val="000000"/>
              </a:solidFill>
              <a:latin typeface="Angsana New" pitchFamily="18" charset="-34"/>
            </a:endParaRPr>
          </a:p>
          <a:p>
            <a:pPr marL="722313" algn="l">
              <a:tabLst>
                <a:tab pos="1438275" algn="l"/>
                <a:tab pos="4392613" algn="l"/>
                <a:tab pos="4932363" algn="l"/>
              </a:tabLst>
            </a:pPr>
            <a:r>
              <a:rPr lang="en-US" b="1" dirty="0" smtClean="0">
                <a:solidFill>
                  <a:srgbClr val="000000"/>
                </a:solidFill>
                <a:latin typeface="Angsana New" pitchFamily="18" charset="-34"/>
              </a:rPr>
              <a:t>	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- ตำนานที่เหลือรอด </a:t>
            </a:r>
            <a:r>
              <a:rPr lang="en-US" b="1" dirty="0" smtClean="0">
                <a:solidFill>
                  <a:srgbClr val="000000"/>
                </a:solidFill>
                <a:latin typeface="Angsana New" pitchFamily="18" charset="-34"/>
              </a:rPr>
              <a:t>: </a:t>
            </a:r>
            <a:r>
              <a:rPr lang="th-TH" b="1" dirty="0" smtClean="0">
                <a:solidFill>
                  <a:srgbClr val="000000"/>
                </a:solidFill>
                <a:latin typeface="Angsana New" pitchFamily="18" charset="-34"/>
              </a:rPr>
              <a:t>มนุษย์มาจากน้ำเต้า</a:t>
            </a:r>
            <a:endParaRPr lang="th-TH" dirty="0">
              <a:solidFill>
                <a:srgbClr val="000000"/>
              </a:solidFill>
              <a:latin typeface="Tw Cen MT Condensed Extra Bold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141287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360363"/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ความคิดดั้งเดิม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141287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360363"/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ความคิดดั้งเดิม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  <p:pic>
        <p:nvPicPr>
          <p:cNvPr id="2050" name="Picture 2" descr="picture of Orca Totem With Snow Im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714488"/>
            <a:ext cx="5625230" cy="3786214"/>
          </a:xfrm>
          <a:prstGeom prst="rect">
            <a:avLst/>
          </a:prstGeom>
          <a:noFill/>
        </p:spPr>
      </p:pic>
      <p:pic>
        <p:nvPicPr>
          <p:cNvPr id="2053" name="Picture 5" descr="Close up of part of a tote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714488"/>
            <a:ext cx="2847975" cy="3810000"/>
          </a:xfrm>
          <a:prstGeom prst="rect">
            <a:avLst/>
          </a:prstGeom>
          <a:noFill/>
        </p:spPr>
      </p:pic>
    </p:spTree>
    <p:controls>
      <p:control spid="2051" name="DefaultOcx" r:id="rId2" imgW="914400" imgH="228600"/>
    </p:controls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141287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360363"/>
            <a:r>
              <a:rPr lang="th-TH" sz="4400" b="1" dirty="0">
                <a:solidFill>
                  <a:srgbClr val="FFFF99"/>
                </a:solidFill>
                <a:latin typeface="Angsana New" pitchFamily="18" charset="-34"/>
              </a:rPr>
              <a:t>  </a:t>
            </a:r>
            <a:r>
              <a:rPr lang="th-TH" sz="4400" b="1" dirty="0" smtClean="0">
                <a:solidFill>
                  <a:srgbClr val="FFFF99"/>
                </a:solidFill>
                <a:latin typeface="Angsana New" pitchFamily="18" charset="-34"/>
              </a:rPr>
              <a:t>ความคิดดั้งเดิม</a:t>
            </a:r>
            <a:endParaRPr lang="th-TH" sz="4400" b="1" dirty="0">
              <a:solidFill>
                <a:srgbClr val="FFFF99"/>
              </a:solidFill>
              <a:latin typeface="Angsana New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571612"/>
            <a:ext cx="6715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err="1" smtClean="0"/>
              <a:t>ปู่สัง</a:t>
            </a:r>
            <a:r>
              <a:rPr lang="th-TH" dirty="0" smtClean="0"/>
              <a:t>กะสาย่าสังกะสี</a:t>
            </a:r>
          </a:p>
          <a:p>
            <a:r>
              <a:rPr lang="th-TH" dirty="0" smtClean="0"/>
              <a:t>มนุษย์มาจากน้ำเต้า</a:t>
            </a:r>
            <a:endParaRPr lang="en-US" dirty="0"/>
          </a:p>
        </p:txBody>
      </p:sp>
      <p:pic>
        <p:nvPicPr>
          <p:cNvPr id="217091" name="Picture 3" descr="C:\Documents and Settings\human\My Documents\My Pictures\Picture\Picture 048.jpg"/>
          <p:cNvPicPr>
            <a:picLocks noChangeAspect="1" noChangeArrowheads="1"/>
          </p:cNvPicPr>
          <p:nvPr/>
        </p:nvPicPr>
        <p:blipFill>
          <a:blip r:embed="rId4" cstate="print">
            <a:lum bright="10000" contrast="-10000"/>
          </a:blip>
          <a:srcRect t="5721" b="10348"/>
          <a:stretch>
            <a:fillRect/>
          </a:stretch>
        </p:blipFill>
        <p:spPr bwMode="auto">
          <a:xfrm>
            <a:off x="3857620" y="1461156"/>
            <a:ext cx="4286280" cy="5396844"/>
          </a:xfrm>
          <a:prstGeom prst="rect">
            <a:avLst/>
          </a:prstGeom>
          <a:noFill/>
        </p:spPr>
      </p:pic>
    </p:spTree>
    <p:controls>
      <p:control spid="217090" name="DefaultOcx" r:id="rId2" imgW="914400" imgH="228600"/>
    </p:controls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theme1.xml><?xml version="1.0" encoding="utf-8"?>
<a:theme xmlns:a="http://schemas.openxmlformats.org/drawingml/2006/main" name="กระดาษ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ชุดรูปแบบของ Office">
  <a:themeElements>
    <a:clrScheme name="รถไฟใต้ดิน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กระดาษ">
  <a:themeElements>
    <a:clrScheme name="อุดมสมบูรณ์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กระบวนการหลอม">
  <a:themeElements>
    <a:clrScheme name="กระบวนการหลอม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กระบวนการหลอม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บวนการหลอม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ตรงกลาง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ตรงกลาง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โมดูล">
  <a:themeElements>
    <a:clrScheme name="โมดูล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โมดูล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โมดูล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เสมอภาค">
  <a:themeElements>
    <a:clrScheme name="เสมอภาค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เสมอภาค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เทศบาล">
  <a:themeElements>
    <a:clrScheme name="เทศบาล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เทศบาล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ทศบาล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มุมมอง">
  <a:themeElements>
    <a:clrScheme name="มุมมอง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มุมมอง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มุมมอง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จุดที่สุด">
  <a:themeElements>
    <a:clrScheme name="จุดที่สุด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จุดที่สุด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จุดที่สุด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อุดมสมบูรณ์">
  <a:themeElements>
    <a:clrScheme name="อุดมสมบูรณ์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อุดมสมบูรณ์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อุดมสมบูรณ์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21">
    <a:dk1>
      <a:sysClr val="windowText" lastClr="000000"/>
    </a:dk1>
    <a:lt1>
      <a:sysClr val="window" lastClr="FFFFFF"/>
    </a:lt1>
    <a:dk2>
      <a:srgbClr val="C4E1F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823</TotalTime>
  <Words>727</Words>
  <Application>Microsoft Office PowerPoint</Application>
  <PresentationFormat>นำเสนอทางหน้าจอ (4:3)</PresentationFormat>
  <Paragraphs>144</Paragraphs>
  <Slides>44</Slides>
  <Notes>1</Notes>
  <HiddenSlides>0</HiddenSlides>
  <MMClips>3</MMClips>
  <ScaleCrop>false</ScaleCrop>
  <HeadingPairs>
    <vt:vector size="4" baseType="variant">
      <vt:variant>
        <vt:lpstr>ชุดรูปแบบ</vt:lpstr>
      </vt:variant>
      <vt:variant>
        <vt:i4>12</vt:i4>
      </vt:variant>
      <vt:variant>
        <vt:lpstr>ชื่อเรื่องภาพนิ่ง</vt:lpstr>
      </vt:variant>
      <vt:variant>
        <vt:i4>44</vt:i4>
      </vt:variant>
    </vt:vector>
  </HeadingPairs>
  <TitlesOfParts>
    <vt:vector size="56" baseType="lpstr">
      <vt:lpstr>กระดาษ</vt:lpstr>
      <vt:lpstr>ตรงกลาง</vt:lpstr>
      <vt:lpstr>โมดูล</vt:lpstr>
      <vt:lpstr>เสมอภาค</vt:lpstr>
      <vt:lpstr>เทศบาล</vt:lpstr>
      <vt:lpstr>มุมมอง</vt:lpstr>
      <vt:lpstr>จุดที่สุด</vt:lpstr>
      <vt:lpstr>อุดมสมบูรณ์</vt:lpstr>
      <vt:lpstr>ไหลเวียน</vt:lpstr>
      <vt:lpstr>ชุดรูปแบบของ Office</vt:lpstr>
      <vt:lpstr>1_กระดาษ</vt:lpstr>
      <vt:lpstr>กระบวนการหลอม</vt:lpstr>
      <vt:lpstr>ชีวิต</vt:lpstr>
      <vt:lpstr>ความรู้เรื่องชีวิต ครั้งที่ 2</vt:lpstr>
      <vt:lpstr>ความสนใจของมนุษย์เกี่ยวกับชีวิต</vt:lpstr>
      <vt:lpstr>ความสนใจของมนุษย์เกี่ยวกับชีวิต</vt:lpstr>
      <vt:lpstr>ความสนใจของมนุษย์เกี่ยวกับชีวิต</vt:lpstr>
      <vt:lpstr>ความสนใจของมนุษย์เกี่ยวกับชีวิต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มุมมองอื่น ๆ ที่เกี่ยวกับชีวิต</vt:lpstr>
      <vt:lpstr>เปรียบชีวิตคือละคร</vt:lpstr>
      <vt:lpstr>เปรียบชีวิตคือละคร</vt:lpstr>
      <vt:lpstr>เปรียบชีวิตคือละคร</vt:lpstr>
      <vt:lpstr>เปรียบชีวิตคือละคร</vt:lpstr>
      <vt:lpstr>ภาพนิ่ง 31</vt:lpstr>
      <vt:lpstr>เปรียบชีวิตกับเรือ</vt:lpstr>
      <vt:lpstr>เปรียบชีวิตกับเรือ</vt:lpstr>
      <vt:lpstr>เปรียบชีวิตกับเรือ</vt:lpstr>
      <vt:lpstr>เปรียบชีวิตกับต้นไม้</vt:lpstr>
      <vt:lpstr>เปรียบชีวิตถึงอย่างอื่น</vt:lpstr>
      <vt:lpstr>ภาพนิ่ง 37</vt:lpstr>
      <vt:lpstr>ภาพนิ่ง 38</vt:lpstr>
      <vt:lpstr>ภาพนิ่ง 39</vt:lpstr>
      <vt:lpstr>ภาพนิ่ง 40</vt:lpstr>
      <vt:lpstr>ภาพนิ่ง 41</vt:lpstr>
      <vt:lpstr>ภาพนิ่ง 42</vt:lpstr>
      <vt:lpstr>เปรียบชีวิตถึงอย่างอื่น</vt:lpstr>
      <vt:lpstr>ชีวิตเหมือนจอกแหน</vt:lpstr>
    </vt:vector>
  </TitlesOfParts>
  <Company>cm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ชีวิตคืออะไร  ประกอบขึ้นจากสิ่งใด และมีลักษณะเฉพาะอย่างไร</dc:title>
  <dc:creator>cmu</dc:creator>
  <cp:lastModifiedBy>human</cp:lastModifiedBy>
  <cp:revision>109</cp:revision>
  <dcterms:created xsi:type="dcterms:W3CDTF">2007-06-16T00:00:27Z</dcterms:created>
  <dcterms:modified xsi:type="dcterms:W3CDTF">2010-06-21T08:16:04Z</dcterms:modified>
</cp:coreProperties>
</file>