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Override12.xml" ContentType="application/vnd.openxmlformats-officedocument.themeOverr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Override5.xml" ContentType="application/vnd.openxmlformats-officedocument.themeOverr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theme/themeOverride13.xml" ContentType="application/vnd.openxmlformats-officedocument.themeOverr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Override4.xml" ContentType="application/vnd.openxmlformats-officedocument.themeOverrid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20" r:id="rId6"/>
    <p:sldMasterId id="2147483744" r:id="rId7"/>
    <p:sldMasterId id="2147483780" r:id="rId8"/>
    <p:sldMasterId id="2147483792" r:id="rId9"/>
    <p:sldMasterId id="2147483804" r:id="rId10"/>
  </p:sldMasterIdLst>
  <p:handoutMasterIdLst>
    <p:handoutMasterId r:id="rId41"/>
  </p:handoutMasterIdLst>
  <p:sldIdLst>
    <p:sldId id="256" r:id="rId11"/>
    <p:sldId id="257" r:id="rId12"/>
    <p:sldId id="258" r:id="rId13"/>
    <p:sldId id="259" r:id="rId14"/>
    <p:sldId id="261" r:id="rId15"/>
    <p:sldId id="262" r:id="rId16"/>
    <p:sldId id="287" r:id="rId17"/>
    <p:sldId id="288" r:id="rId18"/>
    <p:sldId id="289" r:id="rId19"/>
    <p:sldId id="290" r:id="rId20"/>
    <p:sldId id="291" r:id="rId21"/>
    <p:sldId id="263" r:id="rId22"/>
    <p:sldId id="292" r:id="rId23"/>
    <p:sldId id="274" r:id="rId24"/>
    <p:sldId id="293" r:id="rId25"/>
    <p:sldId id="275" r:id="rId26"/>
    <p:sldId id="294" r:id="rId27"/>
    <p:sldId id="273" r:id="rId28"/>
    <p:sldId id="278" r:id="rId29"/>
    <p:sldId id="279" r:id="rId30"/>
    <p:sldId id="295" r:id="rId31"/>
    <p:sldId id="264" r:id="rId32"/>
    <p:sldId id="265" r:id="rId33"/>
    <p:sldId id="285" r:id="rId34"/>
    <p:sldId id="268" r:id="rId35"/>
    <p:sldId id="267" r:id="rId36"/>
    <p:sldId id="270" r:id="rId37"/>
    <p:sldId id="269" r:id="rId38"/>
    <p:sldId id="271" r:id="rId39"/>
    <p:sldId id="284" r:id="rId40"/>
  </p:sldIdLst>
  <p:sldSz cx="9144000" cy="6858000" type="screen4x3"/>
  <p:notesSz cx="6797675" cy="9874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C2E43"/>
    <a:srgbClr val="FFFF4F"/>
    <a:srgbClr val="11047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01A86A-CA43-4094-8214-96E8BCDB232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6F5E85-013A-462F-BF5C-F8B374C798F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2" name="ตัวยึดวันที่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10" name="ตัวยึดหมายเลขภาพนิ่ง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ตัวยึดท้ายกระดาษ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12" name="ตัวยึดหมายเลขภาพนิ่ง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ตัวยึดข้อความ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5" name="ตัวยึดข้อความ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  <p:transition spd="med"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สี่เหลี่ยมผืนผ้า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ยึดวันที่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สี่เหลี่ยมผืนผ้า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สี่เหลี่ยมผืนผ้า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ามเหลี่ยมมุมฉาก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grpSp>
        <p:nvGrpSpPr>
          <p:cNvPr id="2" name="กลุ่ม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รูปแบบอิสระ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รูปแบบอิสระ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รูปแบบอิสระ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ตัวเชื่อมต่อตรง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เครื่องหมายบั้ง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เครื่องหมายบั้ง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รูปแบบอิสระ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สามเหลี่ยมมุมฉาก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เครื่องหมายบั้ง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เครื่องหมายบั้ง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ชื่อเรื่อง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5" name="ชื่อเรื่องรอง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1" name="ตัวยึดวันที่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18" name="ตัวยึดท้ายกระดาษ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ตัวยึดรูปภาพ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ชื่อเรื่อง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ตัวเชื่อมต่อตรง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วงรี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ตัวยึดวันที่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16" name="ตัวยึดหมายเลขภาพนิ่ง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เนื้อหา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15" name="ตัวยึดหมายเลขภาพนิ่ง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ตัวยึดท้ายกระดาษ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ชื่อเรื่อง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cxnSp>
        <p:nvCxnSpPr>
          <p:cNvPr id="7" name="ตัวเชื่อมต่อตรง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d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2" name="ตัวยึดเนื้อหา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34" name="ตัวยึดเนื้อหา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2" name="ตัวยึดข้อความ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cxnSp>
        <p:nvCxnSpPr>
          <p:cNvPr id="10" name="ตัวเชื่อมต่อตรง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ตรง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d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ตัวยึดเนื้อหา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1" name="ชื่อเรื่อง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สี่เหลี่ยมผืนผ้า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สี่เหลี่ยมผืนผ้า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สี่เหลี่ยมผืนผ้า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สี่เหลี่ยมผืนผ้า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สี่เหลี่ยมผืนผ้า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สี่เหลี่ยมมุมมน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สี่เหลี่ยมมุมมน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6" name="ตัวยึดวันที่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ตัวยึดท้ายกระดาษ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วงรี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3" name="สี่เหลี่ยมผืนผ้า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สี่เหลี่ยมผืนผ้า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วงรี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วงรี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ตัวยึดเนื้อหา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2" name="ตัวยึดเนื้อหา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สี่เหลี่ยมผืนผ้า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สี่เหลี่ยมผืนผ้า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สี่เหลี่ยมผืนผ้า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สี่เหลี่ยมผืนผ้า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ตัวยึดเนื้อหา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6" name="ตัวยึดเนื้อหา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5" name="วงรี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วงรี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ชื่อเรื่อง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สี่เหลี่ยมผืนผ้า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สี่เหลี่ยมผืนผ้า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สี่เหลี่ยมผืนผ้า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ตัวยึดเนื้อหา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0" name="วงรี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วงรี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สี่เหลี่ยมผืนผ้า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ตัวเชื่อมต่อตรง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สี่เหลี่ยมผืนผ้า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วงรี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วงรี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2" name="สี่เหลี่ยมผืนผ้า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วงรี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ดและมนมุมสี่เหลี่ยมหนึ่งมุม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ามเหลี่ยมมุมฉาก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10" name="รูปแบบอิสระ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รูปแบบอิสระ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med">
    <p:wipe dir="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ipe dir="d"/>
  </p:transition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สี่เหลี่ยมผืนผ้า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wipe dir="d"/>
  </p:transition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รูปแบบอิสระ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สามเหลี่ยมมุมฉาก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ตัวเชื่อมต่อตรง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wipe dir="d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ตัวยึดชื่อเรื่อง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1" name="ตัวยึดข้อความ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7" name="ตัวยึดวันที่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ตัวยึดหมายเลขภาพนิ่ง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>
    <p:wipe dir="d"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ข้อความ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4" name="ตัวยึดวันที่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ตัวยึดชื่อเรื่อง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med">
    <p:wipe dir="d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สี่เหลี่ยมผืนผ้า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สี่เหลี่ยมผืนผ้า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สี่เหลี่ยมผืนผ้า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สี่เหลี่ยมผืนผ้า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สี่เหลี่ยมมุมมน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สี่เหลี่ยมมุมมน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สี่เหลี่ยมผืนผ้า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สี่เหลี่ยมผืนผ้า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สี่เหลี่ยมผืนผ้า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สี่เหลี่ยมผืนผ้า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สี่เหลี่ยมผืนผ้า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สี่เหลี่ยมผืนผ้า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med">
    <p:wipe dir="d"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วงรี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วงรี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med">
    <p:wipe dir="d"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แบบอิสระ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F707757-486E-4165-AFE1-D05002EF46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9CF4ABD-68C5-4BC9-A186-316C5D7EDE35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กลุ่ม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รูปแบบอิสระ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รูปแบบอิสระ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med">
    <p:wipe dir="d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01.xml"/><Relationship Id="rId1" Type="http://schemas.openxmlformats.org/officeDocument/2006/relationships/themeOverride" Target="../theme/themeOverr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0.xml"/><Relationship Id="rId1" Type="http://schemas.openxmlformats.org/officeDocument/2006/relationships/themeOverride" Target="../theme/themeOverride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0.xml"/><Relationship Id="rId1" Type="http://schemas.openxmlformats.org/officeDocument/2006/relationships/themeOverride" Target="../theme/themeOverride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79.xml"/><Relationship Id="rId1" Type="http://schemas.openxmlformats.org/officeDocument/2006/relationships/themeOverride" Target="../theme/themeOverride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0" y="3357562"/>
            <a:ext cx="9144000" cy="1470025"/>
          </a:xfrm>
        </p:spPr>
        <p:txBody>
          <a:bodyPr>
            <a:normAutofit/>
          </a:bodyPr>
          <a:lstStyle/>
          <a:p>
            <a:r>
              <a:rPr lang="th-TH" sz="4800" b="1" dirty="0" smtClean="0">
                <a:solidFill>
                  <a:srgbClr val="00B050"/>
                </a:solidFill>
                <a:cs typeface="+mn-cs"/>
              </a:rPr>
              <a:t>ความรู้เรื่องโลกและจักรวาล</a:t>
            </a:r>
            <a:endParaRPr lang="en-US" sz="4800" b="1" dirty="0">
              <a:solidFill>
                <a:srgbClr val="00B050"/>
              </a:solidFill>
              <a:cs typeface="+mn-cs"/>
            </a:endParaRPr>
          </a:p>
        </p:txBody>
      </p:sp>
      <p:pic>
        <p:nvPicPr>
          <p:cNvPr id="1028" name="Picture 4" descr="http://academic.regis.edu/mghedott/chaos/images/cosmology-clockwor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29374" y="1500174"/>
            <a:ext cx="2457072" cy="1898088"/>
          </a:xfrm>
          <a:prstGeom prst="rect">
            <a:avLst/>
          </a:prstGeom>
          <a:noFill/>
        </p:spPr>
      </p:pic>
      <p:cxnSp>
        <p:nvCxnSpPr>
          <p:cNvPr id="7" name="ตัวเชื่อมต่อตรง 6"/>
          <p:cNvCxnSpPr/>
          <p:nvPr/>
        </p:nvCxnSpPr>
        <p:spPr>
          <a:xfrm>
            <a:off x="2714612" y="2427280"/>
            <a:ext cx="642942" cy="1588"/>
          </a:xfrm>
          <a:prstGeom prst="line">
            <a:avLst/>
          </a:prstGeom>
          <a:ln w="63500">
            <a:solidFill>
              <a:srgbClr val="002060"/>
            </a:solidFill>
            <a:bevel/>
          </a:ln>
          <a:scene3d>
            <a:camera prst="perspectiveRelaxed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ตัวเชื่อมต่อตรง 10"/>
          <p:cNvCxnSpPr/>
          <p:nvPr/>
        </p:nvCxnSpPr>
        <p:spPr>
          <a:xfrm>
            <a:off x="2143108" y="2214554"/>
            <a:ext cx="571504" cy="215902"/>
          </a:xfrm>
          <a:prstGeom prst="line">
            <a:avLst/>
          </a:prstGeom>
          <a:ln w="63500">
            <a:solidFill>
              <a:srgbClr val="002060"/>
            </a:solidFill>
            <a:bevel/>
          </a:ln>
          <a:scene3d>
            <a:camera prst="perspectiveRelaxed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ตัวเชื่อมต่อตรง 12"/>
          <p:cNvCxnSpPr/>
          <p:nvPr/>
        </p:nvCxnSpPr>
        <p:spPr>
          <a:xfrm flipV="1">
            <a:off x="2285984" y="2357430"/>
            <a:ext cx="428628" cy="427040"/>
          </a:xfrm>
          <a:prstGeom prst="line">
            <a:avLst/>
          </a:prstGeom>
          <a:ln w="63500">
            <a:solidFill>
              <a:srgbClr val="002060"/>
            </a:solidFill>
            <a:bevel/>
          </a:ln>
          <a:scene3d>
            <a:camera prst="perspectiveRelaxed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ส่วนโค้ง 14"/>
          <p:cNvSpPr/>
          <p:nvPr/>
        </p:nvSpPr>
        <p:spPr>
          <a:xfrm>
            <a:off x="1428728" y="1928802"/>
            <a:ext cx="714380" cy="571504"/>
          </a:xfrm>
          <a:prstGeom prst="arc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ตัวเชื่อมต่อตรง 20"/>
          <p:cNvCxnSpPr/>
          <p:nvPr/>
        </p:nvCxnSpPr>
        <p:spPr>
          <a:xfrm rot="10800000">
            <a:off x="1643042" y="2714620"/>
            <a:ext cx="642942" cy="15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ตัวเชื่อมต่อตรง 22"/>
          <p:cNvCxnSpPr>
            <a:stCxn id="1028" idx="3"/>
          </p:cNvCxnSpPr>
          <p:nvPr/>
        </p:nvCxnSpPr>
        <p:spPr>
          <a:xfrm flipV="1">
            <a:off x="5786446" y="2428868"/>
            <a:ext cx="642942" cy="2035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มนุษย์กับสัมผัสทั้ง 5</a:t>
            </a:r>
            <a:endParaRPr lang="en-US" b="1" dirty="0"/>
          </a:p>
        </p:txBody>
      </p:sp>
      <p:pic>
        <p:nvPicPr>
          <p:cNvPr id="5" name="รูปภาพ 4" descr="Clip_12.jpg"/>
          <p:cNvPicPr>
            <a:picLocks noChangeAspect="1"/>
          </p:cNvPicPr>
          <p:nvPr/>
        </p:nvPicPr>
        <p:blipFill>
          <a:blip r:embed="rId2"/>
          <a:srcRect l="9374" t="16666" r="13281" b="34375"/>
          <a:stretch>
            <a:fillRect/>
          </a:stretch>
        </p:blipFill>
        <p:spPr>
          <a:xfrm>
            <a:off x="1500166" y="1643050"/>
            <a:ext cx="7072362" cy="3357586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มนุษย์กับสัมผัสทั้ง 5</a:t>
            </a:r>
            <a:endParaRPr lang="en-US" b="1" dirty="0"/>
          </a:p>
        </p:txBody>
      </p:sp>
      <p:pic>
        <p:nvPicPr>
          <p:cNvPr id="5" name="รูปภาพ 4" descr="Clip_11.jpg"/>
          <p:cNvPicPr>
            <a:picLocks noChangeAspect="1"/>
          </p:cNvPicPr>
          <p:nvPr/>
        </p:nvPicPr>
        <p:blipFill>
          <a:blip r:embed="rId2">
            <a:lum bright="30000" contrast="30000"/>
          </a:blip>
          <a:srcRect l="16406" t="16666" r="6250" b="35417"/>
          <a:stretch>
            <a:fillRect/>
          </a:stretch>
        </p:blipFill>
        <p:spPr>
          <a:xfrm>
            <a:off x="1500166" y="1643050"/>
            <a:ext cx="7072362" cy="3286148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57158" y="-24"/>
            <a:ext cx="8786842" cy="1143000"/>
          </a:xfrm>
        </p:spPr>
        <p:txBody>
          <a:bodyPr>
            <a:normAutofit/>
          </a:bodyPr>
          <a:lstStyle/>
          <a:p>
            <a:r>
              <a:rPr lang="th-TH" sz="4400" dirty="0" smtClean="0">
                <a:solidFill>
                  <a:schemeClr val="accent4">
                    <a:lumMod val="50000"/>
                  </a:schemeClr>
                </a:solidFill>
              </a:rPr>
              <a:t>การรับรู้โลกจากพื้นฐานสังคมเกษตรกรรมดั้งเดิม</a:t>
            </a:r>
            <a:endParaRPr lang="en-US" sz="4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71472" y="1775191"/>
            <a:ext cx="8115328" cy="4625609"/>
          </a:xfrm>
        </p:spPr>
        <p:txBody>
          <a:bodyPr/>
          <a:lstStyle/>
          <a:p>
            <a:pPr>
              <a:buNone/>
              <a:tabLst>
                <a:tab pos="1528763" algn="r"/>
                <a:tab pos="2057400" algn="l"/>
              </a:tabLst>
            </a:pPr>
            <a:r>
              <a:rPr lang="th-TH" sz="3200" b="1" dirty="0" smtClean="0"/>
              <a:t>		มนุษย์	เป็นส่วนหนึ่งของโลกรอบตัว</a:t>
            </a:r>
          </a:p>
          <a:p>
            <a:pPr>
              <a:buNone/>
              <a:tabLst>
                <a:tab pos="1528763" algn="r"/>
                <a:tab pos="2057400" algn="l"/>
              </a:tabLst>
            </a:pPr>
            <a:endParaRPr lang="th-TH" sz="1000" b="1" dirty="0" smtClean="0"/>
          </a:p>
          <a:p>
            <a:pPr>
              <a:buNone/>
              <a:tabLst>
                <a:tab pos="1528763" algn="r"/>
                <a:tab pos="2057400" algn="l"/>
              </a:tabLst>
            </a:pPr>
            <a:r>
              <a:rPr lang="th-TH" sz="3200" b="1" dirty="0" smtClean="0"/>
              <a:t>		โลกรอบตัว 	มีชีวิต และศักดิ์สิทธิ์</a:t>
            </a:r>
          </a:p>
          <a:p>
            <a:pPr>
              <a:buNone/>
              <a:tabLst>
                <a:tab pos="1528763" algn="r"/>
                <a:tab pos="2057400" algn="l"/>
              </a:tabLst>
            </a:pPr>
            <a:endParaRPr lang="th-TH" sz="1000" b="1" dirty="0" smtClean="0"/>
          </a:p>
          <a:p>
            <a:pPr>
              <a:buNone/>
              <a:tabLst>
                <a:tab pos="1528763" algn="r"/>
                <a:tab pos="2057400" algn="l"/>
              </a:tabLst>
            </a:pPr>
            <a:r>
              <a:rPr lang="th-TH" sz="3200" b="1" dirty="0" smtClean="0"/>
              <a:t>		มนุษย์	อ่อนน้อม และเชื่อมโยงกับโลกรอบตัว</a:t>
            </a:r>
          </a:p>
          <a:p>
            <a:pPr>
              <a:buNone/>
            </a:pPr>
            <a:r>
              <a:rPr lang="th-TH" sz="3200" b="1" dirty="0" smtClean="0"/>
              <a:t>	</a:t>
            </a:r>
          </a:p>
          <a:p>
            <a:pPr>
              <a:buNone/>
              <a:tabLst>
                <a:tab pos="1431925" algn="l"/>
              </a:tabLst>
            </a:pPr>
            <a:r>
              <a:rPr lang="th-TH" sz="3200" b="1" dirty="0" smtClean="0"/>
              <a:t>		</a:t>
            </a:r>
            <a:endParaRPr lang="en-US" sz="3200" b="1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idx="1"/>
          </p:nvPr>
        </p:nvSpPr>
        <p:spPr>
          <a:xfrm>
            <a:off x="0" y="6119804"/>
            <a:ext cx="9144000" cy="7381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h-TH" sz="3600" b="1" dirty="0" smtClean="0">
                <a:latin typeface="Angsana New" pitchFamily="18" charset="-34"/>
              </a:rPr>
              <a:t>ประเทศไทย </a:t>
            </a:r>
            <a:r>
              <a:rPr lang="en-US" sz="3600" b="1" dirty="0" smtClean="0">
                <a:latin typeface="Angsana New" pitchFamily="18" charset="-34"/>
              </a:rPr>
              <a:t>: Thailand         </a:t>
            </a:r>
            <a:r>
              <a:rPr lang="en-US" sz="3600" dirty="0" smtClean="0">
                <a:latin typeface="Angsana New" pitchFamily="18" charset="-34"/>
              </a:rPr>
              <a:t>a river-based society</a:t>
            </a:r>
            <a:endParaRPr lang="th-TH" sz="3600" b="1" dirty="0" smtClean="0">
              <a:latin typeface="Angsana New" pitchFamily="18" charset="-34"/>
            </a:endParaRPr>
          </a:p>
        </p:txBody>
      </p:sp>
      <p:pic>
        <p:nvPicPr>
          <p:cNvPr id="13316" name="Picture 6" descr="07_map"/>
          <p:cNvPicPr>
            <a:picLocks noChangeAspect="1" noChangeArrowheads="1"/>
          </p:cNvPicPr>
          <p:nvPr/>
        </p:nvPicPr>
        <p:blipFill>
          <a:blip r:embed="rId3">
            <a:lum contrast="48000"/>
          </a:blip>
          <a:srcRect l="5121" t="19560" r="40555"/>
          <a:stretch>
            <a:fillRect/>
          </a:stretch>
        </p:blipFill>
        <p:spPr bwMode="auto">
          <a:xfrm>
            <a:off x="1869422" y="0"/>
            <a:ext cx="5417222" cy="6016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659295"/>
            <a:ext cx="8001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แม่น้ำ</a:t>
            </a:r>
            <a:endParaRPr lang="en-US" sz="4400" b="1" dirty="0">
              <a:solidFill>
                <a:srgbClr val="FFFF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10242" name="Picture 2" descr="http://upload.meemodel.com/UploadedFiles/49/ogyv81227413492471719.jpg"/>
          <p:cNvPicPr>
            <a:picLocks noChangeAspect="1" noChangeArrowheads="1"/>
          </p:cNvPicPr>
          <p:nvPr/>
        </p:nvPicPr>
        <p:blipFill>
          <a:blip r:embed="rId3">
            <a:lum bright="10000" contrast="30000"/>
          </a:blip>
          <a:srcRect/>
          <a:stretch>
            <a:fillRect/>
          </a:stretch>
        </p:blipFill>
        <p:spPr bwMode="auto">
          <a:xfrm>
            <a:off x="2143107" y="1500174"/>
            <a:ext cx="4991237" cy="535782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659295"/>
            <a:ext cx="8001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แผ่นดิน</a:t>
            </a:r>
            <a:endParaRPr lang="en-US" sz="4400" b="1" dirty="0">
              <a:solidFill>
                <a:srgbClr val="FFFF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1026" name="Picture 2" descr="http://www.bloggang.com/data/grizzlybear/picture/12168372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500174"/>
            <a:ext cx="7072330" cy="53042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homphuwekjpg"/>
          <p:cNvPicPr>
            <a:picLocks noChangeAspect="1" noChangeArrowheads="1"/>
          </p:cNvPicPr>
          <p:nvPr/>
        </p:nvPicPr>
        <p:blipFill>
          <a:blip r:embed="rId3">
            <a:lum bright="-10000" contrast="40000"/>
          </a:blip>
          <a:srcRect/>
          <a:stretch>
            <a:fillRect/>
          </a:stretch>
        </p:blipFill>
        <p:spPr bwMode="auto">
          <a:xfrm>
            <a:off x="4962614" y="1500173"/>
            <a:ext cx="3252724" cy="535782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659295"/>
            <a:ext cx="8001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แม่ธรณี</a:t>
            </a:r>
            <a:endParaRPr lang="en-US" sz="4400" b="1" dirty="0">
              <a:solidFill>
                <a:srgbClr val="FFFF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5" name="Picture 3" descr="scan0003"/>
          <p:cNvPicPr>
            <a:picLocks noChangeAspect="1" noChangeArrowheads="1"/>
          </p:cNvPicPr>
          <p:nvPr/>
        </p:nvPicPr>
        <p:blipFill>
          <a:blip r:embed="rId4">
            <a:lum bright="12000" contrast="-6000"/>
          </a:blip>
          <a:srcRect/>
          <a:stretch>
            <a:fillRect/>
          </a:stretch>
        </p:blipFill>
        <p:spPr bwMode="auto">
          <a:xfrm>
            <a:off x="714348" y="1500174"/>
            <a:ext cx="3643338" cy="538365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659295"/>
            <a:ext cx="8001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ทุ่งข้าว</a:t>
            </a:r>
            <a:endParaRPr lang="en-US" sz="4400" b="1" dirty="0">
              <a:solidFill>
                <a:srgbClr val="FFFF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158722" name="Picture 2" descr="http://www.oknation.net/blog/home/blog_data/96/41096/images/puthai/IMG49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500174"/>
            <a:ext cx="4288519" cy="2861878"/>
          </a:xfrm>
          <a:prstGeom prst="rect">
            <a:avLst/>
          </a:prstGeom>
          <a:noFill/>
        </p:spPr>
      </p:pic>
      <p:pic>
        <p:nvPicPr>
          <p:cNvPr id="158724" name="Picture 4" descr="http://www.holidaythai.com/picture/10002_797734abb0855ac4e3_big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4000504"/>
            <a:ext cx="4297185" cy="285751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1472" y="659295"/>
            <a:ext cx="8001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แม่โพสพ</a:t>
            </a:r>
            <a:endParaRPr lang="en-US" sz="4400" b="1" dirty="0">
              <a:solidFill>
                <a:srgbClr val="FFFF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7" name="Picture 2" descr="Ting_sathu-ucebt4596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500174"/>
            <a:ext cx="2969982" cy="5318700"/>
          </a:xfrm>
          <a:prstGeom prst="rect">
            <a:avLst/>
          </a:prstGeom>
          <a:noFill/>
        </p:spPr>
      </p:pic>
      <p:pic>
        <p:nvPicPr>
          <p:cNvPr id="8" name="Picture 2" descr="phit42"/>
          <p:cNvPicPr>
            <a:picLocks noChangeAspect="1" noChangeArrowheads="1"/>
          </p:cNvPicPr>
          <p:nvPr/>
        </p:nvPicPr>
        <p:blipFill>
          <a:blip r:embed="rId4">
            <a:lum bright="30000" contrast="12000"/>
          </a:blip>
          <a:srcRect/>
          <a:stretch>
            <a:fillRect/>
          </a:stretch>
        </p:blipFill>
        <p:spPr bwMode="auto">
          <a:xfrm>
            <a:off x="4722813" y="1500174"/>
            <a:ext cx="3706839" cy="535782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1500174"/>
            <a:ext cx="828680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แนวคิดที่สะท้อนเรื่องโลกและชีวิต ในมุมมองสังคมที่เกิด</a:t>
            </a:r>
          </a:p>
          <a:p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เรื่องความศักดิ์สิทธิ์ของผู้หญิง  </a:t>
            </a:r>
            <a:r>
              <a:rPr lang="th-TH" sz="3600" b="1" dirty="0" smtClean="0">
                <a:sym typeface="Symbol"/>
              </a:rPr>
              <a:t></a:t>
            </a: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   ความคิดความศักดิ์สิทธิ์</a:t>
            </a:r>
          </a:p>
          <a:p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ของชีวิตทั้งมวล</a:t>
            </a:r>
          </a:p>
          <a:p>
            <a:endParaRPr lang="th-TH" sz="3600" b="1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3600" b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-  อวัยวะเพศ / ประจำเดือน</a:t>
            </a:r>
          </a:p>
          <a:p>
            <a:r>
              <a:rPr lang="th-TH" sz="3600" b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	-  การมีสัมพันธ์ทางเพศเพื่อให้สืบสายชีวิต</a:t>
            </a:r>
          </a:p>
          <a:p>
            <a:r>
              <a:rPr lang="th-TH" sz="3600" b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	-  การถือกำเนิด</a:t>
            </a:r>
          </a:p>
          <a:p>
            <a:r>
              <a:rPr lang="th-TH" sz="3600" b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	-  ความเกี่ยวข้องเชื่อมโยงกันของทุกสิ่งทุกอย่าง</a:t>
            </a:r>
            <a:endParaRPr lang="en-US" sz="3600" b="1" dirty="0">
              <a:solidFill>
                <a:srgbClr val="C00000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34" y="-24"/>
            <a:ext cx="8643966" cy="1143000"/>
          </a:xfrm>
        </p:spPr>
        <p:txBody>
          <a:bodyPr/>
          <a:lstStyle/>
          <a:p>
            <a:r>
              <a:rPr lang="th-TH" b="1" dirty="0" smtClean="0"/>
              <a:t>ความรู้เรื่องโลกและจักรวาล</a:t>
            </a:r>
            <a:endParaRPr lang="en-US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th-TH" sz="3200" b="1" dirty="0" smtClean="0"/>
              <a:t>-  การ</a:t>
            </a:r>
            <a:r>
              <a:rPr lang="th-TH" sz="3200" b="1" dirty="0" smtClean="0">
                <a:solidFill>
                  <a:srgbClr val="0070C0"/>
                </a:solidFill>
              </a:rPr>
              <a:t>มอง</a:t>
            </a:r>
            <a:r>
              <a:rPr lang="th-TH" sz="3200" b="1" dirty="0" smtClean="0"/>
              <a:t>  </a:t>
            </a:r>
            <a:r>
              <a:rPr lang="th-TH" sz="3200" b="1" dirty="0" smtClean="0">
                <a:solidFill>
                  <a:srgbClr val="0070C0"/>
                </a:solidFill>
              </a:rPr>
              <a:t>ฟัง</a:t>
            </a:r>
            <a:r>
              <a:rPr lang="th-TH" sz="3200" b="1" dirty="0" smtClean="0"/>
              <a:t>  ปรากฏการณ์</a:t>
            </a:r>
          </a:p>
          <a:p>
            <a:pPr>
              <a:buNone/>
            </a:pPr>
            <a:r>
              <a:rPr lang="th-TH" sz="3200" b="1" dirty="0" smtClean="0"/>
              <a:t>-  ตั้งคำถาม </a:t>
            </a:r>
            <a:r>
              <a:rPr lang="th-TH" sz="3200" b="1" dirty="0" smtClean="0">
                <a:sym typeface="Symbol"/>
              </a:rPr>
              <a:t></a:t>
            </a:r>
            <a:r>
              <a:rPr lang="th-TH" sz="3200" b="1" dirty="0" smtClean="0"/>
              <a:t>  ตอบคำถาม </a:t>
            </a:r>
            <a:r>
              <a:rPr lang="th-TH" sz="3200" b="1" dirty="0" smtClean="0">
                <a:sym typeface="Symbol"/>
              </a:rPr>
              <a:t></a:t>
            </a:r>
            <a:r>
              <a:rPr lang="th-TH" sz="3200" b="1" dirty="0" smtClean="0"/>
              <a:t>  ความเข้าใจ </a:t>
            </a:r>
            <a:r>
              <a:rPr lang="th-TH" sz="3200" b="1" dirty="0" smtClean="0">
                <a:sym typeface="Symbol"/>
              </a:rPr>
              <a:t></a:t>
            </a:r>
            <a:r>
              <a:rPr lang="th-TH" sz="3200" b="1" dirty="0" smtClean="0"/>
              <a:t>  การเรียนรู้</a:t>
            </a:r>
          </a:p>
          <a:p>
            <a:pPr>
              <a:buNone/>
            </a:pPr>
            <a:endParaRPr lang="th-TH" sz="3200" b="1" dirty="0" smtClean="0"/>
          </a:p>
          <a:p>
            <a:pPr>
              <a:buNone/>
            </a:pPr>
            <a:endParaRPr lang="th-TH" sz="3200" b="1" dirty="0" smtClean="0"/>
          </a:p>
          <a:p>
            <a:pPr algn="ctr">
              <a:buNone/>
            </a:pPr>
            <a:r>
              <a:rPr lang="th-TH" sz="3200" b="1" dirty="0" smtClean="0">
                <a:solidFill>
                  <a:srgbClr val="0070C0"/>
                </a:solidFill>
              </a:rPr>
              <a:t>ขบวนการเรียนรู้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4" name="วงเล็บปีกกาขวา 3"/>
          <p:cNvSpPr/>
          <p:nvPr/>
        </p:nvSpPr>
        <p:spPr>
          <a:xfrm rot="5400000">
            <a:off x="4250529" y="-321495"/>
            <a:ext cx="785818" cy="7143800"/>
          </a:xfrm>
          <a:prstGeom prst="rightBrace">
            <a:avLst>
              <a:gd name="adj1" fmla="val 33684"/>
              <a:gd name="adj2" fmla="val 50000"/>
            </a:avLst>
          </a:prstGeom>
          <a:ln w="50800">
            <a:solidFill>
              <a:srgbClr val="C00000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0" y="0"/>
            <a:ext cx="9144000" cy="114298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28596" y="1500174"/>
            <a:ext cx="850112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5113" indent="-265113">
              <a:buFontTx/>
              <a:buChar char="-"/>
            </a:pPr>
            <a:r>
              <a:rPr lang="th-TH" sz="3200" b="1" dirty="0" smtClean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บทความ “</a:t>
            </a:r>
            <a:r>
              <a:rPr lang="en-US" sz="3200" b="1" i="1" dirty="0" smtClean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From Sacred Blood to the Curse and Beyond</a:t>
            </a:r>
            <a:r>
              <a:rPr lang="en-US" sz="3200" b="1" dirty="0" smtClean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”</a:t>
            </a:r>
            <a:r>
              <a:rPr lang="th-TH" sz="3200" b="1" dirty="0" smtClean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  </a:t>
            </a:r>
            <a:endParaRPr lang="en-US" sz="3200" b="1" dirty="0" smtClean="0">
              <a:solidFill>
                <a:srgbClr val="0070C0"/>
              </a:solidFill>
              <a:latin typeface="Angsana New" pitchFamily="18" charset="-34"/>
              <a:cs typeface="Angsana New" pitchFamily="18" charset="-34"/>
            </a:endParaRPr>
          </a:p>
          <a:p>
            <a:pPr marL="265113" indent="-265113"/>
            <a:r>
              <a:rPr lang="en-US" sz="3200" b="1" dirty="0" smtClean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3200" b="1" dirty="0" smtClean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ของกวี / นักเขียน </a:t>
            </a:r>
            <a:r>
              <a:rPr lang="en-US" sz="3200" b="1" dirty="0" smtClean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Judy </a:t>
            </a:r>
            <a:r>
              <a:rPr lang="en-US" sz="3200" b="1" dirty="0" err="1" smtClean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Grahn</a:t>
            </a:r>
            <a:endParaRPr lang="en-US" sz="3200" b="1" dirty="0" smtClean="0">
              <a:solidFill>
                <a:srgbClr val="0070C0"/>
              </a:solidFill>
              <a:latin typeface="Angsana New" pitchFamily="18" charset="-34"/>
              <a:cs typeface="Angsana New" pitchFamily="18" charset="-34"/>
            </a:endParaRPr>
          </a:p>
          <a:p>
            <a:pPr marL="265113" indent="-265113"/>
            <a:endParaRPr lang="en-US" sz="2000" b="1" dirty="0" smtClean="0">
              <a:solidFill>
                <a:srgbClr val="110474"/>
              </a:solidFill>
              <a:latin typeface="Angsana New" pitchFamily="18" charset="-34"/>
              <a:cs typeface="Angsana New" pitchFamily="18" charset="-34"/>
            </a:endParaRPr>
          </a:p>
          <a:p>
            <a:pPr marL="265113" indent="-265113">
              <a:buFontTx/>
              <a:buChar char="-"/>
            </a:pPr>
            <a:r>
              <a:rPr lang="en-US" sz="3200" b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The Wise Wound</a:t>
            </a:r>
          </a:p>
          <a:p>
            <a:pPr marL="265113" indent="-265113"/>
            <a:endParaRPr lang="en-US" sz="2000" b="1" dirty="0" smtClean="0">
              <a:solidFill>
                <a:srgbClr val="110474"/>
              </a:solidFill>
              <a:latin typeface="Angsana New" pitchFamily="18" charset="-34"/>
              <a:cs typeface="Angsana New" pitchFamily="18" charset="-34"/>
            </a:endParaRPr>
          </a:p>
          <a:p>
            <a:pPr marL="265113" indent="-265113">
              <a:tabLst>
                <a:tab pos="1431925" algn="l"/>
                <a:tab pos="1792288" algn="l"/>
              </a:tabLst>
            </a:pPr>
            <a:r>
              <a:rPr lang="en-US" sz="3200" b="1" dirty="0" smtClean="0">
                <a:solidFill>
                  <a:srgbClr val="110474"/>
                </a:solidFill>
                <a:latin typeface="Angsana New" pitchFamily="18" charset="-34"/>
                <a:cs typeface="Angsana New" pitchFamily="18" charset="-34"/>
              </a:rPr>
              <a:t>-	</a:t>
            </a:r>
            <a:r>
              <a:rPr lang="en-US" sz="3200" b="1" dirty="0" smtClean="0">
                <a:solidFill>
                  <a:srgbClr val="6C2E43"/>
                </a:solidFill>
                <a:latin typeface="Angsana New" pitchFamily="18" charset="-34"/>
                <a:cs typeface="Angsana New" pitchFamily="18" charset="-34"/>
              </a:rPr>
              <a:t>“</a:t>
            </a:r>
            <a:r>
              <a:rPr lang="en-US" sz="3200" b="1" i="1" dirty="0" err="1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tupua</a:t>
            </a:r>
            <a:r>
              <a:rPr lang="en-US" sz="3200" b="1" dirty="0" smtClean="0">
                <a:solidFill>
                  <a:srgbClr val="6C2E43"/>
                </a:solidFill>
                <a:latin typeface="Angsana New" pitchFamily="18" charset="-34"/>
                <a:cs typeface="Angsana New" pitchFamily="18" charset="-34"/>
              </a:rPr>
              <a:t>”  	=  </a:t>
            </a:r>
            <a:r>
              <a:rPr lang="th-TH" sz="3200" b="1" dirty="0" smtClean="0">
                <a:solidFill>
                  <a:srgbClr val="6C2E43"/>
                </a:solidFill>
                <a:latin typeface="Angsana New" pitchFamily="18" charset="-34"/>
                <a:cs typeface="Angsana New" pitchFamily="18" charset="-34"/>
              </a:rPr>
              <a:t>มีค่า / ศักดิ์สิทธิ์</a:t>
            </a:r>
            <a:endParaRPr lang="en-US" sz="3200" b="1" dirty="0" smtClean="0">
              <a:solidFill>
                <a:srgbClr val="6C2E43"/>
              </a:solidFill>
              <a:latin typeface="Angsana New" pitchFamily="18" charset="-34"/>
              <a:cs typeface="Angsana New" pitchFamily="18" charset="-34"/>
            </a:endParaRPr>
          </a:p>
          <a:p>
            <a:pPr marL="265113" indent="-265113">
              <a:tabLst>
                <a:tab pos="1431925" algn="l"/>
                <a:tab pos="1792288" algn="l"/>
              </a:tabLst>
            </a:pPr>
            <a:r>
              <a:rPr lang="th-TH" sz="3200" b="1" dirty="0" smtClean="0">
                <a:solidFill>
                  <a:srgbClr val="6C2E43"/>
                </a:solidFill>
                <a:sym typeface="Symbol"/>
              </a:rPr>
              <a:t>	  </a:t>
            </a:r>
            <a:endParaRPr lang="en-US" sz="3200" b="1" dirty="0" smtClean="0">
              <a:solidFill>
                <a:srgbClr val="6C2E43"/>
              </a:solidFill>
              <a:latin typeface="Angsana New" pitchFamily="18" charset="-34"/>
              <a:cs typeface="Angsana New" pitchFamily="18" charset="-34"/>
            </a:endParaRPr>
          </a:p>
          <a:p>
            <a:pPr marL="265113" indent="-265113">
              <a:tabLst>
                <a:tab pos="1431925" algn="l"/>
                <a:tab pos="1792288" algn="l"/>
              </a:tabLst>
            </a:pPr>
            <a:r>
              <a:rPr lang="en-US" sz="3200" b="1" dirty="0" smtClean="0">
                <a:solidFill>
                  <a:srgbClr val="6C2E43"/>
                </a:solidFill>
                <a:latin typeface="Angsana New" pitchFamily="18" charset="-34"/>
                <a:cs typeface="Angsana New" pitchFamily="18" charset="-34"/>
              </a:rPr>
              <a:t>	</a:t>
            </a:r>
            <a:r>
              <a:rPr lang="en-US" sz="32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 taboo </a:t>
            </a:r>
            <a:r>
              <a:rPr lang="th-TH" sz="32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200" b="1" dirty="0" smtClean="0">
                <a:solidFill>
                  <a:srgbClr val="6C2E43"/>
                </a:solidFill>
                <a:latin typeface="Angsana New" pitchFamily="18" charset="-34"/>
                <a:cs typeface="Angsana New" pitchFamily="18" charset="-34"/>
              </a:rPr>
              <a:t>	=</a:t>
            </a:r>
            <a:r>
              <a:rPr lang="th-TH" sz="3200" b="1" dirty="0" smtClean="0">
                <a:solidFill>
                  <a:srgbClr val="6C2E43"/>
                </a:solidFill>
                <a:latin typeface="Angsana New" pitchFamily="18" charset="-34"/>
                <a:cs typeface="Angsana New" pitchFamily="18" charset="-34"/>
              </a:rPr>
              <a:t>	สิ่งต้องห้าม  </a:t>
            </a:r>
            <a:r>
              <a:rPr lang="en-US" sz="3200" b="1" dirty="0" smtClean="0">
                <a:solidFill>
                  <a:srgbClr val="6C2E43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z="3200" b="1" dirty="0" smtClean="0">
                <a:solidFill>
                  <a:srgbClr val="6C2E43"/>
                </a:solidFill>
                <a:latin typeface="Angsana New" pitchFamily="18" charset="-34"/>
                <a:cs typeface="Angsana New" pitchFamily="18" charset="-34"/>
              </a:rPr>
              <a:t>การบิดเบือนความหมายในสังคมชายเป็นใหญ่</a:t>
            </a:r>
            <a:r>
              <a:rPr lang="en-US" sz="3200" b="1" dirty="0" smtClean="0">
                <a:solidFill>
                  <a:srgbClr val="6C2E43"/>
                </a:solidFill>
                <a:latin typeface="Angsana New" pitchFamily="18" charset="-34"/>
                <a:cs typeface="Angsana New" pitchFamily="18" charset="-34"/>
              </a:rPr>
              <a:t>)</a:t>
            </a:r>
          </a:p>
          <a:p>
            <a:pPr marL="265113" indent="-265113">
              <a:tabLst>
                <a:tab pos="1431925" algn="l"/>
                <a:tab pos="1792288" algn="l"/>
              </a:tabLst>
            </a:pPr>
            <a:endParaRPr lang="th-TH" sz="2000" b="1" dirty="0" smtClean="0">
              <a:solidFill>
                <a:srgbClr val="110474"/>
              </a:solidFill>
              <a:latin typeface="Angsana New" pitchFamily="18" charset="-34"/>
              <a:cs typeface="Angsana New" pitchFamily="18" charset="-34"/>
            </a:endParaRPr>
          </a:p>
          <a:p>
            <a:pPr marL="265113" indent="-265113">
              <a:buFontTx/>
              <a:buChar char="-"/>
            </a:pPr>
            <a:r>
              <a:rPr lang="th-TH" sz="3200" b="1" dirty="0" smtClean="0">
                <a:solidFill>
                  <a:srgbClr val="110474"/>
                </a:solidFill>
                <a:latin typeface="Angsana New" pitchFamily="18" charset="-34"/>
                <a:cs typeface="Angsana New" pitchFamily="18" charset="-34"/>
              </a:rPr>
              <a:t>ชื่อเทพเจ้าหญิงมาจากคำว่า </a:t>
            </a:r>
            <a:r>
              <a:rPr lang="en-US" sz="3200" b="1" dirty="0" smtClean="0">
                <a:solidFill>
                  <a:srgbClr val="110474"/>
                </a:solidFill>
                <a:latin typeface="Angsana New" pitchFamily="18" charset="-34"/>
                <a:cs typeface="Angsana New" pitchFamily="18" charset="-34"/>
              </a:rPr>
              <a:t>Womb / Vulva  </a:t>
            </a:r>
            <a:r>
              <a:rPr lang="th-TH" sz="3200" b="1" dirty="0" smtClean="0">
                <a:solidFill>
                  <a:srgbClr val="110474"/>
                </a:solidFill>
                <a:latin typeface="Angsana New" pitchFamily="18" charset="-34"/>
                <a:cs typeface="Angsana New" pitchFamily="18" charset="-34"/>
              </a:rPr>
              <a:t>เช่น </a:t>
            </a:r>
            <a:r>
              <a:rPr lang="en-US" sz="3200" b="1" dirty="0" smtClean="0">
                <a:solidFill>
                  <a:srgbClr val="110474"/>
                </a:solidFill>
                <a:latin typeface="Angsana New" pitchFamily="18" charset="-34"/>
                <a:cs typeface="Angsana New" pitchFamily="18" charset="-34"/>
              </a:rPr>
              <a:t>Venus, Helena, El Ana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8596" y="285728"/>
            <a:ext cx="7858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i="1" dirty="0" smtClean="0">
                <a:solidFill>
                  <a:srgbClr val="C00000"/>
                </a:solidFill>
                <a:cs typeface="+mj-cs"/>
              </a:rPr>
              <a:t>ประจำเดือน</a:t>
            </a:r>
            <a:r>
              <a:rPr lang="th-TH" sz="4000" b="1" dirty="0" smtClean="0">
                <a:solidFill>
                  <a:srgbClr val="0070C0"/>
                </a:solidFill>
                <a:cs typeface="+mj-cs"/>
              </a:rPr>
              <a:t> </a:t>
            </a:r>
            <a:r>
              <a:rPr lang="th-TH" sz="4000" b="1" dirty="0" smtClean="0">
                <a:cs typeface="+mj-cs"/>
              </a:rPr>
              <a:t>กับการโคจรของพระจันทร์</a:t>
            </a:r>
            <a:endParaRPr lang="en-US" sz="4000" b="1" dirty="0">
              <a:cs typeface="+mj-cs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0" y="0"/>
            <a:ext cx="9144000" cy="114298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142976" y="1500174"/>
            <a:ext cx="728667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indent="-444500">
              <a:buSzPct val="75000"/>
              <a:buFont typeface="Wingdings" pitchFamily="2" charset="2"/>
              <a:buChar char="Ø"/>
            </a:pPr>
            <a:r>
              <a:rPr lang="th-TH" sz="3600" b="1" dirty="0" smtClean="0">
                <a:solidFill>
                  <a:srgbClr val="110474"/>
                </a:solidFill>
                <a:latin typeface="Angsana New" pitchFamily="18" charset="-34"/>
                <a:cs typeface="Angsana New" pitchFamily="18" charset="-34"/>
              </a:rPr>
              <a:t>การเชื่อมโยงและพึ่งพากันของทุกชีวิต</a:t>
            </a:r>
          </a:p>
          <a:p>
            <a:pPr marL="444500" indent="-444500">
              <a:buSzPct val="75000"/>
              <a:buFont typeface="Wingdings" pitchFamily="2" charset="2"/>
              <a:buChar char="Ø"/>
            </a:pPr>
            <a:r>
              <a:rPr lang="th-TH" sz="3600" b="1" dirty="0" smtClean="0">
                <a:solidFill>
                  <a:srgbClr val="110474"/>
                </a:solidFill>
                <a:latin typeface="Angsana New" pitchFamily="18" charset="-34"/>
                <a:cs typeface="Angsana New" pitchFamily="18" charset="-34"/>
              </a:rPr>
              <a:t>ความเป็นชุมชน</a:t>
            </a:r>
          </a:p>
          <a:p>
            <a:pPr marL="444500" indent="-444500">
              <a:buSzPct val="75000"/>
              <a:buFont typeface="Wingdings" pitchFamily="2" charset="2"/>
              <a:buChar char="Ø"/>
            </a:pPr>
            <a:r>
              <a:rPr lang="th-TH" sz="3600" b="1" dirty="0" smtClean="0">
                <a:solidFill>
                  <a:srgbClr val="110474"/>
                </a:solidFill>
                <a:latin typeface="Angsana New" pitchFamily="18" charset="-34"/>
                <a:cs typeface="Angsana New" pitchFamily="18" charset="-34"/>
              </a:rPr>
              <a:t>ความมหัศจรรย์ของชีวิต</a:t>
            </a:r>
          </a:p>
          <a:p>
            <a:pPr marL="265113" indent="-265113"/>
            <a:r>
              <a:rPr lang="th-TH" sz="6000" b="1" dirty="0" smtClean="0">
                <a:solidFill>
                  <a:srgbClr val="110474"/>
                </a:solidFill>
                <a:latin typeface="Angsana New" pitchFamily="18" charset="-34"/>
                <a:cs typeface="Angsana New" pitchFamily="18" charset="-34"/>
                <a:sym typeface="Wingdings"/>
              </a:rPr>
              <a:t>  </a:t>
            </a:r>
            <a:endParaRPr lang="th-TH" sz="6000" b="1" dirty="0" smtClean="0">
              <a:solidFill>
                <a:srgbClr val="110474"/>
              </a:solidFill>
              <a:latin typeface="Angsana New" pitchFamily="18" charset="-34"/>
              <a:cs typeface="Angsana New" pitchFamily="18" charset="-34"/>
            </a:endParaRPr>
          </a:p>
          <a:p>
            <a:pPr marL="265113" indent="-265113"/>
            <a:r>
              <a:rPr lang="th-TH" sz="3600" b="1" dirty="0" smtClean="0">
                <a:solidFill>
                  <a:srgbClr val="110474"/>
                </a:solidFill>
                <a:latin typeface="Angsana New" pitchFamily="18" charset="-34"/>
                <a:cs typeface="Angsana New" pitchFamily="18" charset="-34"/>
              </a:rPr>
              <a:t>แนวคิดทางจิตวิญญาณที่จะนำไปสู่คำว่า “</a:t>
            </a:r>
            <a:r>
              <a:rPr lang="th-TH" sz="3600" b="1" i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จิตปัญญา</a:t>
            </a:r>
            <a:r>
              <a:rPr lang="th-TH" sz="3600" b="1" dirty="0" smtClean="0">
                <a:solidFill>
                  <a:srgbClr val="110474"/>
                </a:solidFill>
                <a:latin typeface="Angsana New" pitchFamily="18" charset="-34"/>
                <a:cs typeface="Angsana New" pitchFamily="18" charset="-34"/>
              </a:rPr>
              <a:t>”</a:t>
            </a:r>
            <a:endParaRPr lang="en-US" sz="3600" b="1" dirty="0" smtClean="0">
              <a:solidFill>
                <a:srgbClr val="110474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285728"/>
            <a:ext cx="7858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cs typeface="+mj-cs"/>
              </a:rPr>
              <a:t>นิเวศวิถี</a:t>
            </a:r>
            <a:endParaRPr lang="en-US" sz="4000" b="1" dirty="0">
              <a:cs typeface="+mj-cs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57158" y="-24"/>
            <a:ext cx="8786842" cy="1143000"/>
          </a:xfrm>
        </p:spPr>
        <p:txBody>
          <a:bodyPr>
            <a:normAutofit/>
          </a:bodyPr>
          <a:lstStyle/>
          <a:p>
            <a:pPr algn="l"/>
            <a:r>
              <a:rPr lang="th-TH" sz="4400" b="1" dirty="0" smtClean="0">
                <a:solidFill>
                  <a:srgbClr val="FFC000"/>
                </a:solidFill>
              </a:rPr>
              <a:t>ยุโรปดึกดำบรรพ์</a:t>
            </a:r>
            <a:endParaRPr lang="en-US" sz="4400" b="1" dirty="0">
              <a:solidFill>
                <a:srgbClr val="FFC00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428596" y="1500174"/>
            <a:ext cx="8329642" cy="4972064"/>
          </a:xfrm>
        </p:spPr>
        <p:txBody>
          <a:bodyPr/>
          <a:lstStyle/>
          <a:p>
            <a:pPr>
              <a:buNone/>
              <a:tabLst>
                <a:tab pos="1528763" algn="r"/>
                <a:tab pos="2057400" algn="l"/>
              </a:tabLst>
            </a:pP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แนวคิดเทวนารี  (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Goddess Religion)</a:t>
            </a:r>
            <a:endParaRPr lang="th-TH" sz="3200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spcBef>
                <a:spcPts val="0"/>
              </a:spcBef>
              <a:buNone/>
              <a:tabLst>
                <a:tab pos="1528763" algn="r"/>
                <a:tab pos="2057400" algn="l"/>
              </a:tabLst>
            </a:pP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	</a:t>
            </a:r>
          </a:p>
          <a:p>
            <a:pPr>
              <a:spcBef>
                <a:spcPts val="0"/>
              </a:spcBef>
              <a:buNone/>
              <a:tabLst>
                <a:tab pos="1528763" algn="r"/>
                <a:tab pos="2057400" algn="l"/>
              </a:tabLst>
            </a:pPr>
            <a:endParaRPr lang="en-US" sz="3200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  <a:tabLst>
                <a:tab pos="1528763" algn="r"/>
                <a:tab pos="2057400" algn="l"/>
              </a:tabLst>
            </a:pP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ความอุดมสมบูรณ์แห่งเรือนร่าง</a:t>
            </a:r>
          </a:p>
          <a:p>
            <a:pPr>
              <a:buNone/>
              <a:tabLst>
                <a:tab pos="1528763" algn="r"/>
                <a:tab pos="2057400" algn="l"/>
              </a:tabLst>
            </a:pP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คือความศักดิ์สิทธิ์</a:t>
            </a:r>
            <a:r>
              <a:rPr lang="th-TH" sz="3200" b="1" dirty="0" smtClean="0"/>
              <a:t>	</a:t>
            </a:r>
          </a:p>
          <a:p>
            <a:pPr>
              <a:buNone/>
              <a:tabLst>
                <a:tab pos="1528763" algn="r"/>
                <a:tab pos="2057400" algn="l"/>
              </a:tabLst>
            </a:pPr>
            <a:r>
              <a:rPr lang="th-TH" sz="3200" b="1" dirty="0" smtClean="0">
                <a:sym typeface="Symbol"/>
              </a:rPr>
              <a:t>			</a:t>
            </a:r>
            <a:r>
              <a:rPr lang="th-TH" sz="3200" b="1" dirty="0" smtClean="0">
                <a:solidFill>
                  <a:schemeClr val="accent6">
                    <a:lumMod val="75000"/>
                  </a:schemeClr>
                </a:solidFill>
                <a:sym typeface="Symbol"/>
              </a:rPr>
              <a:t></a:t>
            </a:r>
            <a:endParaRPr lang="th-TH" sz="32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  <a:tabLst>
                <a:tab pos="1528763" algn="r"/>
                <a:tab pos="2057400" algn="l"/>
              </a:tabLst>
            </a:pPr>
            <a:r>
              <a:rPr lang="th-TH" sz="3200" b="1" dirty="0" smtClean="0"/>
              <a:t>ความสามารถที่จะให้กำเนิดชีวิต</a:t>
            </a:r>
            <a:endParaRPr lang="en-US" sz="3200" b="1" dirty="0"/>
          </a:p>
        </p:txBody>
      </p:sp>
      <p:pic>
        <p:nvPicPr>
          <p:cNvPr id="1026" name="Picture 2" descr="C:\Documents and Settings\human\My Documents\My Scans\2009-06 (มิ.ย.)\scan0016.jpg"/>
          <p:cNvPicPr>
            <a:picLocks noChangeAspect="1" noChangeArrowheads="1"/>
          </p:cNvPicPr>
          <p:nvPr/>
        </p:nvPicPr>
        <p:blipFill>
          <a:blip r:embed="rId3"/>
          <a:srcRect l="19901" t="20311" r="26082" b="26143"/>
          <a:stretch>
            <a:fillRect/>
          </a:stretch>
        </p:blipFill>
        <p:spPr bwMode="auto">
          <a:xfrm>
            <a:off x="5429256" y="1500174"/>
            <a:ext cx="3214710" cy="490666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57158" y="-24"/>
            <a:ext cx="8786842" cy="1143000"/>
          </a:xfrm>
        </p:spPr>
        <p:txBody>
          <a:bodyPr>
            <a:normAutofit/>
          </a:bodyPr>
          <a:lstStyle/>
          <a:p>
            <a:pPr algn="l"/>
            <a:r>
              <a:rPr lang="th-TH" sz="4400" b="1" dirty="0" smtClean="0">
                <a:solidFill>
                  <a:srgbClr val="FFC000"/>
                </a:solidFill>
              </a:rPr>
              <a:t>ยุโรปดึกดำบรรพ์</a:t>
            </a:r>
            <a:endParaRPr lang="en-US" sz="4400" b="1" dirty="0">
              <a:solidFill>
                <a:srgbClr val="FFC00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428596" y="1500174"/>
            <a:ext cx="4714908" cy="1714512"/>
          </a:xfrm>
        </p:spPr>
        <p:txBody>
          <a:bodyPr/>
          <a:lstStyle/>
          <a:p>
            <a:pPr>
              <a:buNone/>
              <a:tabLst>
                <a:tab pos="1528763" algn="r"/>
                <a:tab pos="2057400" algn="l"/>
              </a:tabLst>
            </a:pP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แนวคิดเทวนารี  (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Goddess Religion)</a:t>
            </a:r>
            <a:endParaRPr lang="th-TH" sz="3200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spcBef>
                <a:spcPts val="0"/>
              </a:spcBef>
              <a:buNone/>
              <a:tabLst>
                <a:tab pos="1528763" algn="r"/>
                <a:tab pos="2057400" algn="l"/>
              </a:tabLst>
            </a:pP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	</a:t>
            </a:r>
          </a:p>
        </p:txBody>
      </p:sp>
      <p:pic>
        <p:nvPicPr>
          <p:cNvPr id="4098" name="Picture 2" descr="C:\Documents and Settings\human\My Documents\My Scans\2009-06 (มิ.ย.)\scan0019.jpg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 t="6061" r="6067"/>
          <a:stretch>
            <a:fillRect/>
          </a:stretch>
        </p:blipFill>
        <p:spPr bwMode="auto">
          <a:xfrm rot="10800000">
            <a:off x="4703212" y="1571612"/>
            <a:ext cx="4226506" cy="47804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57158" y="-24"/>
            <a:ext cx="8786842" cy="1143000"/>
          </a:xfrm>
        </p:spPr>
        <p:txBody>
          <a:bodyPr>
            <a:normAutofit/>
          </a:bodyPr>
          <a:lstStyle/>
          <a:p>
            <a:pPr algn="l"/>
            <a:r>
              <a:rPr lang="th-TH" sz="4400" b="1" dirty="0" smtClean="0">
                <a:solidFill>
                  <a:srgbClr val="FFC000"/>
                </a:solidFill>
              </a:rPr>
              <a:t>ยุโรปดึกดำบรรพ์</a:t>
            </a:r>
            <a:endParaRPr lang="en-US" sz="4400" b="1" dirty="0">
              <a:solidFill>
                <a:srgbClr val="FFC00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428596" y="1500174"/>
            <a:ext cx="4714908" cy="1714512"/>
          </a:xfrm>
        </p:spPr>
        <p:txBody>
          <a:bodyPr/>
          <a:lstStyle/>
          <a:p>
            <a:pPr>
              <a:buNone/>
              <a:tabLst>
                <a:tab pos="1528763" algn="r"/>
                <a:tab pos="2057400" algn="l"/>
              </a:tabLst>
            </a:pP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แนวคิดเทวนารี  (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Goddess Religion)</a:t>
            </a:r>
            <a:endParaRPr lang="th-TH" sz="3200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spcBef>
                <a:spcPts val="0"/>
              </a:spcBef>
              <a:buNone/>
              <a:tabLst>
                <a:tab pos="1528763" algn="r"/>
                <a:tab pos="2057400" algn="l"/>
              </a:tabLst>
            </a:pP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	</a:t>
            </a:r>
          </a:p>
        </p:txBody>
      </p:sp>
      <p:pic>
        <p:nvPicPr>
          <p:cNvPr id="7" name="Picture 2" descr="C:\Documents and Settings\human\My Documents\My Scans\2009-06 (มิ.ย.)\scan0020.jpg"/>
          <p:cNvPicPr>
            <a:picLocks noChangeAspect="1" noChangeArrowheads="1"/>
          </p:cNvPicPr>
          <p:nvPr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 rot="10800000">
            <a:off x="5500692" y="1428735"/>
            <a:ext cx="3143273" cy="489274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57158" y="-24"/>
            <a:ext cx="8786842" cy="1143000"/>
          </a:xfrm>
        </p:spPr>
        <p:txBody>
          <a:bodyPr>
            <a:normAutofit/>
          </a:bodyPr>
          <a:lstStyle/>
          <a:p>
            <a:pPr algn="l"/>
            <a:r>
              <a:rPr lang="th-TH" sz="4400" b="1" dirty="0" smtClean="0">
                <a:solidFill>
                  <a:srgbClr val="FFC000"/>
                </a:solidFill>
              </a:rPr>
              <a:t>ยุโรปดึกดำบรรพ์</a:t>
            </a:r>
            <a:endParaRPr lang="en-US" sz="4400" b="1" dirty="0">
              <a:solidFill>
                <a:srgbClr val="FFC00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357158" y="1528770"/>
            <a:ext cx="8572560" cy="5114940"/>
          </a:xfrm>
        </p:spPr>
        <p:txBody>
          <a:bodyPr/>
          <a:lstStyle/>
          <a:p>
            <a:pPr>
              <a:buNone/>
              <a:tabLst>
                <a:tab pos="1528763" algn="r"/>
                <a:tab pos="2057400" algn="l"/>
              </a:tabLst>
            </a:pP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ความศักดิ์สิทธิ์ของมารดาแห่งชีวิต 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: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 อำนาจจากภายใน  (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Power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from within)</a:t>
            </a:r>
            <a:endParaRPr lang="th-TH" sz="3200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spcBef>
                <a:spcPts val="0"/>
              </a:spcBef>
              <a:buNone/>
              <a:tabLst>
                <a:tab pos="1528763" algn="r"/>
                <a:tab pos="2057400" algn="l"/>
              </a:tabLst>
            </a:pP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	</a:t>
            </a:r>
          </a:p>
        </p:txBody>
      </p:sp>
      <p:pic>
        <p:nvPicPr>
          <p:cNvPr id="6146" name="Picture 2" descr="C:\Documents and Settings\human\My Documents\My Scans\2009-06 (มิ.ย.)\scan0021.jpg"/>
          <p:cNvPicPr>
            <a:picLocks noChangeAspect="1" noChangeArrowheads="1"/>
          </p:cNvPicPr>
          <p:nvPr/>
        </p:nvPicPr>
        <p:blipFill>
          <a:blip r:embed="rId3" cstate="print">
            <a:lum bright="-9000" contrast="55000"/>
          </a:blip>
          <a:srcRect/>
          <a:stretch>
            <a:fillRect/>
          </a:stretch>
        </p:blipFill>
        <p:spPr bwMode="auto">
          <a:xfrm rot="16200000">
            <a:off x="2386032" y="2043069"/>
            <a:ext cx="4286279" cy="4343499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57158" y="-24"/>
            <a:ext cx="8786842" cy="1143000"/>
          </a:xfrm>
        </p:spPr>
        <p:txBody>
          <a:bodyPr>
            <a:normAutofit/>
          </a:bodyPr>
          <a:lstStyle/>
          <a:p>
            <a:r>
              <a:rPr lang="th-TH" sz="4400" b="1" dirty="0" smtClean="0">
                <a:solidFill>
                  <a:srgbClr val="6C2E43"/>
                </a:solidFill>
              </a:rPr>
              <a:t>อวัยวะเพศและกำเนิดชีวิต</a:t>
            </a:r>
            <a:endParaRPr lang="en-US" sz="4400" b="1" dirty="0">
              <a:solidFill>
                <a:srgbClr val="6C2E43"/>
              </a:solidFill>
            </a:endParaRPr>
          </a:p>
        </p:txBody>
      </p:sp>
      <p:pic>
        <p:nvPicPr>
          <p:cNvPr id="7170" name="Picture 2" descr="C:\Documents and Settings\human\My Documents\My Scans\2009-06 (มิ.ย.)\scan0022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3226" t="6218" r="14375" b="7601"/>
          <a:stretch>
            <a:fillRect/>
          </a:stretch>
        </p:blipFill>
        <p:spPr bwMode="auto">
          <a:xfrm>
            <a:off x="2500298" y="1142984"/>
            <a:ext cx="4000528" cy="53317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57158" y="-24"/>
            <a:ext cx="8786842" cy="1143000"/>
          </a:xfrm>
        </p:spPr>
        <p:txBody>
          <a:bodyPr>
            <a:normAutofit/>
          </a:bodyPr>
          <a:lstStyle/>
          <a:p>
            <a:r>
              <a:rPr lang="th-TH" sz="4400" b="1" dirty="0" smtClean="0">
                <a:solidFill>
                  <a:schemeClr val="accent4">
                    <a:lumMod val="50000"/>
                  </a:schemeClr>
                </a:solidFill>
              </a:rPr>
              <a:t>มารดาโลก / เทวนารี  -  ผู้ให้กำเนิดชีวิต</a:t>
            </a:r>
            <a:endParaRPr lang="en-US" sz="4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050" name="Picture 2" descr="C:\Documents and Settings\human\My Documents\My Scans\2009-06 (มิ.ย.)\scan0023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12075" t="17616" r="15867" b="9520"/>
          <a:stretch>
            <a:fillRect/>
          </a:stretch>
        </p:blipFill>
        <p:spPr bwMode="auto">
          <a:xfrm>
            <a:off x="714348" y="1571612"/>
            <a:ext cx="7715304" cy="365461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57158" y="-24"/>
            <a:ext cx="8786842" cy="1143000"/>
          </a:xfrm>
        </p:spPr>
        <p:txBody>
          <a:bodyPr>
            <a:normAutofit/>
          </a:bodyPr>
          <a:lstStyle/>
          <a:p>
            <a:r>
              <a:rPr lang="th-TH" sz="4400" b="1" dirty="0" smtClean="0">
                <a:solidFill>
                  <a:schemeClr val="accent4">
                    <a:lumMod val="50000"/>
                  </a:schemeClr>
                </a:solidFill>
              </a:rPr>
              <a:t>มารดาโลก / เทวนารี  -  ผู้ให้กำเนิดชีวิต</a:t>
            </a:r>
            <a:endParaRPr lang="en-US" sz="4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C:\Documents and Settings\human\My Documents\My Scans\2009-06 (มิ.ย.)\scan002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22724" t="50027" r="31613" b="9037"/>
          <a:stretch>
            <a:fillRect/>
          </a:stretch>
        </p:blipFill>
        <p:spPr bwMode="auto">
          <a:xfrm rot="10800000">
            <a:off x="1000099" y="1357298"/>
            <a:ext cx="3706321" cy="4203852"/>
          </a:xfrm>
          <a:prstGeom prst="rect">
            <a:avLst/>
          </a:prstGeom>
          <a:noFill/>
        </p:spPr>
      </p:pic>
      <p:pic>
        <p:nvPicPr>
          <p:cNvPr id="1027" name="Picture 3" descr="C:\Documents and Settings\human\My Documents\My Scans\2009-06 (มิ.ย.)\scan002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23779" t="7531" r="35408" b="49539"/>
          <a:stretch>
            <a:fillRect/>
          </a:stretch>
        </p:blipFill>
        <p:spPr bwMode="auto">
          <a:xfrm rot="10800000">
            <a:off x="5119693" y="1357297"/>
            <a:ext cx="3167083" cy="421484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2844" y="500050"/>
            <a:ext cx="8858312" cy="2214570"/>
          </a:xfrm>
        </p:spPr>
        <p:txBody>
          <a:bodyPr>
            <a:normAutofit/>
          </a:bodyPr>
          <a:lstStyle/>
          <a:p>
            <a:r>
              <a:rPr lang="th-TH" sz="3600" b="1" i="1" dirty="0" smtClean="0">
                <a:solidFill>
                  <a:srgbClr val="110474"/>
                </a:solidFill>
              </a:rPr>
              <a:t>เทวนารี </a:t>
            </a:r>
            <a:r>
              <a:rPr lang="en-US" sz="3600" b="1" i="1" dirty="0" smtClean="0">
                <a:solidFill>
                  <a:srgbClr val="110474"/>
                </a:solidFill>
              </a:rPr>
              <a:t/>
            </a:r>
            <a:br>
              <a:rPr lang="en-US" sz="3600" b="1" i="1" dirty="0" smtClean="0">
                <a:solidFill>
                  <a:srgbClr val="110474"/>
                </a:solidFill>
              </a:rPr>
            </a:br>
            <a:r>
              <a:rPr lang="th-TH" sz="3600" b="1" dirty="0" smtClean="0">
                <a:solidFill>
                  <a:srgbClr val="110474"/>
                </a:solidFill>
              </a:rPr>
              <a:t>ผู้ให้กำเนิดชีวิต (ตั้งท้อง)</a:t>
            </a:r>
            <a:endParaRPr lang="en-US" sz="3600" b="1" dirty="0">
              <a:solidFill>
                <a:srgbClr val="110474"/>
              </a:solidFill>
            </a:endParaRPr>
          </a:p>
        </p:txBody>
      </p:sp>
      <p:pic>
        <p:nvPicPr>
          <p:cNvPr id="3074" name="Picture 2" descr="C:\Documents and Settings\human\My Documents\My Scans\2009-06 (มิ.ย.)\scan0025.jp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 t="18089"/>
          <a:stretch>
            <a:fillRect/>
          </a:stretch>
        </p:blipFill>
        <p:spPr bwMode="auto">
          <a:xfrm rot="10800000">
            <a:off x="3571868" y="1143008"/>
            <a:ext cx="5413493" cy="571501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34" y="-24"/>
            <a:ext cx="8643966" cy="1143000"/>
          </a:xfrm>
        </p:spPr>
        <p:txBody>
          <a:bodyPr/>
          <a:lstStyle/>
          <a:p>
            <a:r>
              <a:rPr lang="th-TH" b="1" dirty="0" smtClean="0"/>
              <a:t>ความรู้เรื่องโลกและจักรวาล</a:t>
            </a:r>
            <a:endParaRPr lang="en-US" b="1" dirty="0"/>
          </a:p>
        </p:txBody>
      </p:sp>
      <p:pic>
        <p:nvPicPr>
          <p:cNvPr id="2050" name="Picture 2" descr="C:\Documents and Settings\human\My Documents\My Scans\2009-06 (มิ.ย.)\scan0017.jpg"/>
          <p:cNvPicPr>
            <a:picLocks noChangeAspect="1" noChangeArrowheads="1"/>
          </p:cNvPicPr>
          <p:nvPr/>
        </p:nvPicPr>
        <p:blipFill>
          <a:blip r:embed="rId2"/>
          <a:srcRect l="17469" t="9415" r="8319" b="5143"/>
          <a:stretch>
            <a:fillRect/>
          </a:stretch>
        </p:blipFill>
        <p:spPr bwMode="auto">
          <a:xfrm rot="10800000">
            <a:off x="2143109" y="1500173"/>
            <a:ext cx="4786346" cy="524531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285728"/>
            <a:ext cx="857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i="1" dirty="0" smtClean="0">
                <a:solidFill>
                  <a:schemeClr val="accent4">
                    <a:lumMod val="75000"/>
                  </a:schemeClr>
                </a:solidFill>
                <a:cs typeface="+mj-cs"/>
              </a:rPr>
              <a:t>กำเนิดโลกในทัศนะของอินเดียแดง </a:t>
            </a:r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  <a:cs typeface="+mj-cs"/>
              </a:rPr>
              <a:t>:</a:t>
            </a:r>
            <a:r>
              <a:rPr lang="th-TH" sz="4000" b="1" i="1" smtClean="0">
                <a:solidFill>
                  <a:schemeClr val="accent4">
                    <a:lumMod val="75000"/>
                  </a:schemeClr>
                </a:solidFill>
                <a:cs typeface="+mj-cs"/>
              </a:rPr>
              <a:t> </a:t>
            </a:r>
            <a:r>
              <a:rPr lang="th-TH" sz="4000" b="1" i="1" smtClean="0">
                <a:solidFill>
                  <a:schemeClr val="accent4">
                    <a:lumMod val="75000"/>
                  </a:schemeClr>
                </a:solidFill>
                <a:cs typeface="+mj-cs"/>
              </a:rPr>
              <a:t>สะท้อน</a:t>
            </a:r>
            <a:r>
              <a:rPr lang="th-TH" sz="4000" b="1" i="1" smtClean="0">
                <a:solidFill>
                  <a:schemeClr val="accent4">
                    <a:lumMod val="75000"/>
                  </a:schemeClr>
                </a:solidFill>
                <a:cs typeface="+mj-cs"/>
              </a:rPr>
              <a:t>นิเวศ</a:t>
            </a:r>
            <a:r>
              <a:rPr lang="th-TH" sz="4000" b="1" i="1" dirty="0" smtClean="0">
                <a:solidFill>
                  <a:schemeClr val="accent4">
                    <a:lumMod val="75000"/>
                  </a:schemeClr>
                </a:solidFill>
                <a:cs typeface="+mj-cs"/>
              </a:rPr>
              <a:t>วิถี</a:t>
            </a:r>
            <a:endParaRPr lang="en-US" sz="4000" b="1" dirty="0">
              <a:solidFill>
                <a:schemeClr val="accent4">
                  <a:lumMod val="75000"/>
                </a:schemeClr>
              </a:solidFill>
              <a:cs typeface="+mj-cs"/>
            </a:endParaRPr>
          </a:p>
        </p:txBody>
      </p:sp>
      <p:pic>
        <p:nvPicPr>
          <p:cNvPr id="6146" name="Picture 2" descr="C:\Documents and Settings\human\My Documents\My Scans\2009-06 (มิ.ย.)\scan0028.jpg"/>
          <p:cNvPicPr>
            <a:picLocks noChangeAspect="1" noChangeArrowheads="1"/>
          </p:cNvPicPr>
          <p:nvPr/>
        </p:nvPicPr>
        <p:blipFill>
          <a:blip r:embed="rId2" cstate="print"/>
          <a:srcRect l="16330" t="12500" r="23650" b="28125"/>
          <a:stretch>
            <a:fillRect/>
          </a:stretch>
        </p:blipFill>
        <p:spPr bwMode="auto">
          <a:xfrm rot="10800000">
            <a:off x="5357818" y="1500174"/>
            <a:ext cx="3500462" cy="486649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2000240"/>
            <a:ext cx="507209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cs typeface="+mj-cs"/>
              </a:rPr>
              <a:t>กำเนิดโลกของเผ่า</a:t>
            </a:r>
            <a:r>
              <a:rPr lang="en-US" sz="3200" b="1" dirty="0" smtClean="0">
                <a:cs typeface="+mj-cs"/>
              </a:rPr>
              <a:t> </a:t>
            </a:r>
            <a:r>
              <a:rPr lang="en-US" sz="3600" b="1" dirty="0" err="1" smtClean="0">
                <a:latin typeface="Cordia New" pitchFamily="34" charset="-34"/>
                <a:cs typeface="Cordia New" pitchFamily="34" charset="-34"/>
              </a:rPr>
              <a:t>Miwok</a:t>
            </a:r>
            <a:endParaRPr lang="en-US" sz="3600" b="1" dirty="0" smtClean="0">
              <a:latin typeface="Cordia New" pitchFamily="34" charset="-34"/>
              <a:cs typeface="Cordia New" pitchFamily="34" charset="-34"/>
            </a:endParaRPr>
          </a:p>
          <a:p>
            <a:r>
              <a:rPr lang="th-TH" sz="3200" b="1" dirty="0" smtClean="0">
                <a:cs typeface="+mj-cs"/>
              </a:rPr>
              <a:t>เรื่อง</a:t>
            </a:r>
          </a:p>
          <a:p>
            <a:r>
              <a:rPr lang="th-TH" sz="3200" b="1" i="1" dirty="0" smtClean="0">
                <a:latin typeface="Angsana New" pitchFamily="18" charset="-34"/>
                <a:cs typeface="Angsana New" pitchFamily="18" charset="-34"/>
              </a:rPr>
              <a:t>หมาป่าสีเงินกับสุนัขจิ้งจอกสร้างโลก</a:t>
            </a:r>
          </a:p>
          <a:p>
            <a:r>
              <a:rPr lang="en-US" sz="3200" b="1" dirty="0" smtClean="0">
                <a:latin typeface="Cordia New" pitchFamily="34" charset="-34"/>
                <a:cs typeface="Cordia New" pitchFamily="34" charset="-34"/>
              </a:rPr>
              <a:t>=</a:t>
            </a:r>
            <a:r>
              <a:rPr lang="th-TH" sz="3200" b="1" dirty="0" smtClean="0">
                <a:latin typeface="Cordia New" pitchFamily="34" charset="-34"/>
                <a:cs typeface="Cordia New" pitchFamily="34" charset="-34"/>
              </a:rPr>
              <a:t>  ผู้สร้างโลกเป็นสัตว์</a:t>
            </a:r>
          </a:p>
          <a:p>
            <a:r>
              <a:rPr lang="en-US" sz="3200" b="1" dirty="0" smtClean="0">
                <a:latin typeface="Cordia New" pitchFamily="34" charset="-34"/>
                <a:cs typeface="Cordia New" pitchFamily="34" charset="-34"/>
              </a:rPr>
              <a:t>=</a:t>
            </a:r>
            <a:r>
              <a:rPr lang="th-TH" sz="3200" b="1" dirty="0" smtClean="0">
                <a:latin typeface="Cordia New" pitchFamily="34" charset="-34"/>
                <a:cs typeface="Cordia New" pitchFamily="34" charset="-34"/>
              </a:rPr>
              <a:t>  สัตว์เป็น</a:t>
            </a:r>
            <a:r>
              <a:rPr lang="th-TH" sz="3200" b="1" dirty="0" err="1" smtClean="0">
                <a:latin typeface="Cordia New" pitchFamily="34" charset="-34"/>
                <a:cs typeface="Cordia New" pitchFamily="34" charset="-34"/>
              </a:rPr>
              <a:t>บรรพบุรุษ</a:t>
            </a:r>
            <a:r>
              <a:rPr lang="th-TH" sz="3200" b="1" dirty="0" smtClean="0">
                <a:latin typeface="Cordia New" pitchFamily="34" charset="-34"/>
                <a:cs typeface="Cordia New" pitchFamily="34" charset="-34"/>
              </a:rPr>
              <a:t>ของมนุษย์</a:t>
            </a:r>
          </a:p>
          <a:p>
            <a:r>
              <a:rPr lang="en-US" sz="3200" b="1" dirty="0" smtClean="0"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3200" b="1" dirty="0" smtClean="0">
                <a:latin typeface="Cordia New" pitchFamily="34" charset="-34"/>
                <a:cs typeface="Cordia New" pitchFamily="34" charset="-34"/>
              </a:rPr>
              <a:t> สัตว์และมนุษย์มีศักดิ์ศรีเท่ากัน</a:t>
            </a:r>
            <a:endParaRPr lang="en-US" sz="3600" b="1" dirty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34" y="-24"/>
            <a:ext cx="8643966" cy="1143000"/>
          </a:xfrm>
        </p:spPr>
        <p:txBody>
          <a:bodyPr/>
          <a:lstStyle/>
          <a:p>
            <a:r>
              <a:rPr lang="th-TH" b="1" dirty="0" smtClean="0"/>
              <a:t>ความรู้เรื่องโลกและจักรวาล</a:t>
            </a:r>
            <a:endParaRPr lang="en-US" b="1" dirty="0"/>
          </a:p>
        </p:txBody>
      </p:sp>
      <p:pic>
        <p:nvPicPr>
          <p:cNvPr id="3074" name="Picture 2" descr="C:\Documents and Settings\human\My Documents\My Scans\2009-06 (มิ.ย.)\scan0018.jpg"/>
          <p:cNvPicPr>
            <a:picLocks noChangeAspect="1" noChangeArrowheads="1"/>
          </p:cNvPicPr>
          <p:nvPr/>
        </p:nvPicPr>
        <p:blipFill>
          <a:blip r:embed="rId2">
            <a:lum bright="10000" contrast="-20000"/>
          </a:blip>
          <a:srcRect l="17482" t="27253" r="21295"/>
          <a:stretch>
            <a:fillRect/>
          </a:stretch>
        </p:blipFill>
        <p:spPr bwMode="auto">
          <a:xfrm rot="10800000">
            <a:off x="2071671" y="1500172"/>
            <a:ext cx="5000660" cy="522328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34" y="-24"/>
            <a:ext cx="8643966" cy="1143000"/>
          </a:xfrm>
        </p:spPr>
        <p:txBody>
          <a:bodyPr/>
          <a:lstStyle/>
          <a:p>
            <a:r>
              <a:rPr lang="th-TH" dirty="0" smtClean="0">
                <a:solidFill>
                  <a:srgbClr val="FFFF00"/>
                </a:solidFill>
              </a:rPr>
              <a:t>แนวคิดแยกส่วนของ</a:t>
            </a:r>
            <a:r>
              <a:rPr lang="th-TH" dirty="0" err="1" smtClean="0">
                <a:solidFill>
                  <a:srgbClr val="FFFF00"/>
                </a:solidFill>
              </a:rPr>
              <a:t>เดส์การ์ตส์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857356" y="1775191"/>
            <a:ext cx="6829444" cy="4625609"/>
          </a:xfrm>
        </p:spPr>
        <p:txBody>
          <a:bodyPr/>
          <a:lstStyle/>
          <a:p>
            <a:pPr>
              <a:buNone/>
            </a:pPr>
            <a:r>
              <a:rPr lang="en-US" sz="4400" b="1" dirty="0" smtClean="0">
                <a:latin typeface="Angsana New" pitchFamily="18" charset="-34"/>
                <a:cs typeface="Angsana New" pitchFamily="18" charset="-34"/>
              </a:rPr>
              <a:t>I think, therefore I am.</a:t>
            </a:r>
          </a:p>
          <a:p>
            <a:pPr>
              <a:buNone/>
            </a:pPr>
            <a:r>
              <a:rPr lang="th-TH" sz="4400" b="1" dirty="0" smtClean="0">
                <a:sym typeface="Symbol"/>
              </a:rPr>
              <a:t>			</a:t>
            </a:r>
            <a:r>
              <a:rPr lang="th-TH" sz="3600" b="1" dirty="0" smtClean="0">
                <a:solidFill>
                  <a:srgbClr val="0070C0"/>
                </a:solidFill>
                <a:sym typeface="Symbol"/>
              </a:rPr>
              <a:t></a:t>
            </a:r>
            <a:endParaRPr lang="en-US" sz="3600" b="1" dirty="0" smtClean="0">
              <a:solidFill>
                <a:srgbClr val="0070C0"/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r>
              <a:rPr lang="en-US" sz="4400" b="1" dirty="0" smtClean="0">
                <a:latin typeface="Angsana New" pitchFamily="18" charset="-34"/>
                <a:cs typeface="Angsana New" pitchFamily="18" charset="-34"/>
              </a:rPr>
              <a:t>I shop, therefore I am.</a:t>
            </a:r>
            <a:endParaRPr lang="th-TH" sz="4400" b="1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r>
              <a:rPr lang="th-TH" b="1" dirty="0" smtClean="0">
                <a:sym typeface="Symbol"/>
              </a:rPr>
              <a:t>			</a:t>
            </a:r>
            <a:r>
              <a:rPr lang="th-TH" b="1" dirty="0" smtClean="0">
                <a:solidFill>
                  <a:srgbClr val="0070C0"/>
                </a:solidFill>
                <a:sym typeface="Symbol"/>
              </a:rPr>
              <a:t></a:t>
            </a:r>
            <a:endParaRPr lang="en-US" sz="3200" dirty="0" smtClean="0">
              <a:solidFill>
                <a:srgbClr val="0070C0"/>
              </a:solidFill>
            </a:endParaRPr>
          </a:p>
          <a:p>
            <a:pPr>
              <a:spcBef>
                <a:spcPts val="1200"/>
              </a:spcBef>
              <a:spcAft>
                <a:spcPts val="1200"/>
              </a:spcAft>
              <a:buNone/>
            </a:pPr>
            <a:r>
              <a:rPr lang="th-TH" sz="3200" b="1" dirty="0" smtClean="0"/>
              <a:t>ตัวตนของเราเป็นศูนย์กลางของจักรวาล</a:t>
            </a:r>
          </a:p>
          <a:p>
            <a:pPr>
              <a:buNone/>
            </a:pPr>
            <a:r>
              <a:rPr lang="th-TH" b="1" dirty="0" smtClean="0">
                <a:sym typeface="Symbol"/>
              </a:rPr>
              <a:t>			</a:t>
            </a:r>
            <a:r>
              <a:rPr lang="th-TH" b="1" dirty="0" smtClean="0">
                <a:solidFill>
                  <a:srgbClr val="0070C0"/>
                </a:solidFill>
                <a:sym typeface="Symbol"/>
              </a:rPr>
              <a:t></a:t>
            </a:r>
            <a:endParaRPr lang="th-TH" sz="3200" b="1" dirty="0" smtClean="0">
              <a:solidFill>
                <a:srgbClr val="0070C0"/>
              </a:solidFill>
            </a:endParaRPr>
          </a:p>
          <a:p>
            <a:pPr>
              <a:spcBef>
                <a:spcPts val="1200"/>
              </a:spcBef>
              <a:spcAft>
                <a:spcPts val="1200"/>
              </a:spcAft>
              <a:buNone/>
            </a:pPr>
            <a:r>
              <a:rPr lang="th-TH" sz="3200" b="1" dirty="0" smtClean="0"/>
              <a:t>แยกออกจากทุกสิ่ง</a:t>
            </a:r>
            <a:endParaRPr lang="en-US" sz="3200" b="1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71472" y="1775191"/>
            <a:ext cx="8115328" cy="4625609"/>
          </a:xfrm>
        </p:spPr>
        <p:txBody>
          <a:bodyPr/>
          <a:lstStyle/>
          <a:p>
            <a:pPr>
              <a:buNone/>
            </a:pPr>
            <a:r>
              <a:rPr lang="th-TH" sz="3200" b="1" dirty="0" smtClean="0"/>
              <a:t>-  สังคมบริโภคนิยม / วัตถุนิยม</a:t>
            </a:r>
          </a:p>
          <a:p>
            <a:pPr>
              <a:buNone/>
            </a:pPr>
            <a:r>
              <a:rPr lang="th-TH" sz="3200" b="1" dirty="0" smtClean="0"/>
              <a:t>-  เมือง  </a:t>
            </a:r>
            <a:r>
              <a:rPr lang="en-US" sz="2400" b="1" dirty="0" err="1" smtClean="0"/>
              <a:t>vs</a:t>
            </a:r>
            <a:r>
              <a:rPr lang="th-TH" sz="3200" b="1" dirty="0" smtClean="0"/>
              <a:t>  ชนบท</a:t>
            </a:r>
          </a:p>
          <a:p>
            <a:pPr>
              <a:buNone/>
            </a:pPr>
            <a:r>
              <a:rPr lang="th-TH" sz="3200" b="1" dirty="0" smtClean="0"/>
              <a:t>-  สื่อ  การปลุกเร้า  ผ่านความทันสมัย  บริโภคนิยม</a:t>
            </a:r>
          </a:p>
          <a:p>
            <a:pPr>
              <a:buNone/>
            </a:pPr>
            <a:r>
              <a:rPr lang="th-TH" sz="3200" b="1" dirty="0" smtClean="0"/>
              <a:t>	</a:t>
            </a: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en-US" sz="4400" b="1" dirty="0" smtClean="0">
                <a:latin typeface="Angsana New" pitchFamily="18" charset="-34"/>
                <a:cs typeface="Angsana New" pitchFamily="18" charset="-34"/>
              </a:rPr>
              <a:t>I shop, therefore I am.</a:t>
            </a:r>
          </a:p>
          <a:p>
            <a:pPr>
              <a:buNone/>
            </a:pPr>
            <a:r>
              <a:rPr lang="en-US" b="1" dirty="0" smtClean="0"/>
              <a:t>		</a:t>
            </a:r>
            <a:r>
              <a:rPr lang="th-TH" sz="3600" b="1" dirty="0" smtClean="0"/>
              <a:t>ตัวตนถูกลดทอนเป็นเพียงวัตถุ</a:t>
            </a:r>
            <a:endParaRPr lang="en-US" sz="3600" b="1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34" y="-24"/>
            <a:ext cx="8643966" cy="1143000"/>
          </a:xfrm>
        </p:spPr>
        <p:txBody>
          <a:bodyPr>
            <a:normAutofit/>
          </a:bodyPr>
          <a:lstStyle/>
          <a:p>
            <a:r>
              <a:rPr lang="th-TH" sz="4400" dirty="0" smtClean="0">
                <a:solidFill>
                  <a:srgbClr val="FF0000"/>
                </a:solidFill>
              </a:rPr>
              <a:t>โลกสมัยใหม่กับการรับรู้และการเรียนรู้</a:t>
            </a:r>
            <a:endParaRPr lang="en-US" sz="4400" dirty="0">
              <a:solidFill>
                <a:srgbClr val="FF0000"/>
              </a:solidFill>
            </a:endParaRPr>
          </a:p>
        </p:txBody>
      </p:sp>
      <p:cxnSp>
        <p:nvCxnSpPr>
          <p:cNvPr id="5" name="ตัวเชื่อมต่อตรง 4"/>
          <p:cNvCxnSpPr/>
          <p:nvPr/>
        </p:nvCxnSpPr>
        <p:spPr>
          <a:xfrm>
            <a:off x="0" y="1357298"/>
            <a:ext cx="9144000" cy="1588"/>
          </a:xfrm>
          <a:prstGeom prst="line">
            <a:avLst/>
          </a:prstGeom>
          <a:ln w="76200"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มนุษย์กับสัมผัสทั้ง 5</a:t>
            </a:r>
            <a:endParaRPr lang="en-US" b="1" dirty="0"/>
          </a:p>
        </p:txBody>
      </p:sp>
      <p:pic>
        <p:nvPicPr>
          <p:cNvPr id="4" name="รูปภาพ 3" descr="Clip_8.jpg"/>
          <p:cNvPicPr>
            <a:picLocks noChangeAspect="1"/>
          </p:cNvPicPr>
          <p:nvPr/>
        </p:nvPicPr>
        <p:blipFill>
          <a:blip r:embed="rId2"/>
          <a:srcRect l="2343" t="18750" r="20313" b="32291"/>
          <a:stretch>
            <a:fillRect/>
          </a:stretch>
        </p:blipFill>
        <p:spPr>
          <a:xfrm>
            <a:off x="1500166" y="1643050"/>
            <a:ext cx="7072362" cy="3357586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มนุษย์กับสัมผัสทั้ง 5</a:t>
            </a:r>
            <a:endParaRPr lang="en-US" b="1" dirty="0"/>
          </a:p>
        </p:txBody>
      </p:sp>
      <p:pic>
        <p:nvPicPr>
          <p:cNvPr id="5" name="รูปภาพ 4" descr="Clip_10.jpg"/>
          <p:cNvPicPr>
            <a:picLocks noChangeAspect="1"/>
          </p:cNvPicPr>
          <p:nvPr/>
        </p:nvPicPr>
        <p:blipFill>
          <a:blip r:embed="rId2"/>
          <a:srcRect l="15625" t="18750" r="7031" b="32291"/>
          <a:stretch>
            <a:fillRect/>
          </a:stretch>
        </p:blipFill>
        <p:spPr>
          <a:xfrm>
            <a:off x="1500198" y="1643050"/>
            <a:ext cx="7072330" cy="3357586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มนุษย์กับสัมผัสทั้ง 5</a:t>
            </a:r>
            <a:endParaRPr lang="en-US" b="1" dirty="0"/>
          </a:p>
        </p:txBody>
      </p:sp>
      <p:pic>
        <p:nvPicPr>
          <p:cNvPr id="4" name="รูปภาพ 3" descr="Clip_13.jpg"/>
          <p:cNvPicPr>
            <a:picLocks noChangeAspect="1"/>
          </p:cNvPicPr>
          <p:nvPr/>
        </p:nvPicPr>
        <p:blipFill>
          <a:blip r:embed="rId2"/>
          <a:srcRect l="17968" t="16666" r="4687" b="34376"/>
          <a:stretch>
            <a:fillRect/>
          </a:stretch>
        </p:blipFill>
        <p:spPr>
          <a:xfrm>
            <a:off x="1500166" y="1643050"/>
            <a:ext cx="7072362" cy="3357586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_rels/them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ตรงกลาง">
  <a:themeElements>
    <a:clrScheme name="ตรงกลาง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ตรงกลาง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ตรงกลาง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โมดูล">
  <a:themeElements>
    <a:clrScheme name="มุมมอง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จุดที่สุด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เสมอภาค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2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รวมกลุ่ม">
  <a:themeElements>
    <a:clrScheme name="รวมกลุ่ม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รวมกลุ่ม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รวมกลุ่ม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อุดมสมบูรณ์">
  <a:themeElements>
    <a:clrScheme name="กำหนดเอง 1">
      <a:dk1>
        <a:sysClr val="windowText" lastClr="000000"/>
      </a:dk1>
      <a:lt1>
        <a:sysClr val="window" lastClr="FFFFFF"/>
      </a:lt1>
      <a:dk2>
        <a:srgbClr val="00B050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อุดมสมบูรณ์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อุดมสมบูรณ์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กระดาษ">
  <a:themeElements>
    <a:clrScheme name="กำหนดเอง 3">
      <a:dk1>
        <a:sysClr val="windowText" lastClr="000000"/>
      </a:dk1>
      <a:lt1>
        <a:sysClr val="window" lastClr="FFFFFF"/>
      </a:lt1>
      <a:dk2>
        <a:srgbClr val="FFFFFF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กระดาษ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กระดาษ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ในเมือง">
  <a:themeElements>
    <a:clrScheme name="ในเมือง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ในเมือง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ในเมือง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เทศบาล">
  <a:themeElements>
    <a:clrScheme name="เทศบาล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เทศบาล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ทศบาล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ไหลเวียน">
  <a:themeElements>
    <a:clrScheme name="ไหลเวียน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ไหลเวียน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ไหลเวียน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กำหนดเอง 16">
    <a:dk1>
      <a:sysClr val="windowText" lastClr="000000"/>
    </a:dk1>
    <a:lt1>
      <a:srgbClr val="FFFBB3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10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11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12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13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2.xml><?xml version="1.0" encoding="utf-8"?>
<a:themeOverride xmlns:a="http://schemas.openxmlformats.org/drawingml/2006/main">
  <a:clrScheme name="กำหนดเอง 16">
    <a:dk1>
      <a:sysClr val="windowText" lastClr="000000"/>
    </a:dk1>
    <a:lt1>
      <a:srgbClr val="FFFBB3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กำหนดเอง 16">
    <a:dk1>
      <a:sysClr val="windowText" lastClr="000000"/>
    </a:dk1>
    <a:lt1>
      <a:srgbClr val="FFFBB3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4.xml><?xml version="1.0" encoding="utf-8"?>
<a:themeOverride xmlns:a="http://schemas.openxmlformats.org/drawingml/2006/main">
  <a:clrScheme name="กำหนดเอง 16">
    <a:dk1>
      <a:sysClr val="windowText" lastClr="000000"/>
    </a:dk1>
    <a:lt1>
      <a:srgbClr val="FFFBB3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5.xml><?xml version="1.0" encoding="utf-8"?>
<a:themeOverride xmlns:a="http://schemas.openxmlformats.org/drawingml/2006/main">
  <a:clrScheme name="กำหนดเอง 16">
    <a:dk1>
      <a:sysClr val="windowText" lastClr="000000"/>
    </a:dk1>
    <a:lt1>
      <a:srgbClr val="FFFBB3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6.xml><?xml version="1.0" encoding="utf-8"?>
<a:themeOverride xmlns:a="http://schemas.openxmlformats.org/drawingml/2006/main">
  <a:clrScheme name="กำหนดเอง 16">
    <a:dk1>
      <a:sysClr val="windowText" lastClr="000000"/>
    </a:dk1>
    <a:lt1>
      <a:srgbClr val="FFFBB3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7.xml><?xml version="1.0" encoding="utf-8"?>
<a:themeOverride xmlns:a="http://schemas.openxmlformats.org/drawingml/2006/main">
  <a:clrScheme name="กำหนดเอง 16">
    <a:dk1>
      <a:sysClr val="windowText" lastClr="000000"/>
    </a:dk1>
    <a:lt1>
      <a:srgbClr val="FFFBB3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8.xml><?xml version="1.0" encoding="utf-8"?>
<a:themeOverride xmlns:a="http://schemas.openxmlformats.org/drawingml/2006/main">
  <a:clrScheme name="กำหนดเอง 15">
    <a:dk1>
      <a:sysClr val="windowText" lastClr="000000"/>
    </a:dk1>
    <a:lt1>
      <a:srgbClr val="BFE4FF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9.xml><?xml version="1.0" encoding="utf-8"?>
<a:themeOverride xmlns:a="http://schemas.openxmlformats.org/drawingml/2006/main">
  <a:clrScheme name="กำหนดเอง 15">
    <a:dk1>
      <a:sysClr val="windowText" lastClr="000000"/>
    </a:dk1>
    <a:lt1>
      <a:srgbClr val="BFE4FF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468</TotalTime>
  <Words>331</Words>
  <Application>Microsoft Office PowerPoint</Application>
  <PresentationFormat>นำเสนอทางหน้าจอ (4:3)</PresentationFormat>
  <Paragraphs>95</Paragraphs>
  <Slides>30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10</vt:i4>
      </vt:variant>
      <vt:variant>
        <vt:lpstr>ชื่อเรื่องภาพนิ่ง</vt:lpstr>
      </vt:variant>
      <vt:variant>
        <vt:i4>30</vt:i4>
      </vt:variant>
    </vt:vector>
  </HeadingPairs>
  <TitlesOfParts>
    <vt:vector size="40" baseType="lpstr">
      <vt:lpstr>ชุดรูปแบบของ Office</vt:lpstr>
      <vt:lpstr>ตรงกลาง</vt:lpstr>
      <vt:lpstr>โมดูล</vt:lpstr>
      <vt:lpstr>รวมกลุ่ม</vt:lpstr>
      <vt:lpstr>อุดมสมบูรณ์</vt:lpstr>
      <vt:lpstr>กระดาษ</vt:lpstr>
      <vt:lpstr>ในเมือง</vt:lpstr>
      <vt:lpstr>เทศบาล</vt:lpstr>
      <vt:lpstr>ไหลเวียน</vt:lpstr>
      <vt:lpstr>1_ชุดรูปแบบของ Office</vt:lpstr>
      <vt:lpstr>ความรู้เรื่องโลกและจักรวาล</vt:lpstr>
      <vt:lpstr>ความรู้เรื่องโลกและจักรวาล</vt:lpstr>
      <vt:lpstr>ความรู้เรื่องโลกและจักรวาล</vt:lpstr>
      <vt:lpstr>ความรู้เรื่องโลกและจักรวาล</vt:lpstr>
      <vt:lpstr>แนวคิดแยกส่วนของเดส์การ์ตส์</vt:lpstr>
      <vt:lpstr>โลกสมัยใหม่กับการรับรู้และการเรียนรู้</vt:lpstr>
      <vt:lpstr>มนุษย์กับสัมผัสทั้ง 5</vt:lpstr>
      <vt:lpstr>มนุษย์กับสัมผัสทั้ง 5</vt:lpstr>
      <vt:lpstr>มนุษย์กับสัมผัสทั้ง 5</vt:lpstr>
      <vt:lpstr>มนุษย์กับสัมผัสทั้ง 5</vt:lpstr>
      <vt:lpstr>มนุษย์กับสัมผัสทั้ง 5</vt:lpstr>
      <vt:lpstr>การรับรู้โลกจากพื้นฐานสังคมเกษตรกรรมดั้งเดิม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ยุโรปดึกดำบรรพ์</vt:lpstr>
      <vt:lpstr>ยุโรปดึกดำบรรพ์</vt:lpstr>
      <vt:lpstr>ยุโรปดึกดำบรรพ์</vt:lpstr>
      <vt:lpstr>ยุโรปดึกดำบรรพ์</vt:lpstr>
      <vt:lpstr>อวัยวะเพศและกำเนิดชีวิต</vt:lpstr>
      <vt:lpstr>มารดาโลก / เทวนารี  -  ผู้ให้กำเนิดชีวิต</vt:lpstr>
      <vt:lpstr>มารดาโลก / เทวนารี  -  ผู้ให้กำเนิดชีวิต</vt:lpstr>
      <vt:lpstr>เทวนารี  ผู้ให้กำเนิดชีวิต (ตั้งท้อง)</vt:lpstr>
      <vt:lpstr>ภาพนิ่ง 30</vt:lpstr>
    </vt:vector>
  </TitlesOfParts>
  <Company>ecution.t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human</dc:creator>
  <cp:lastModifiedBy>human</cp:lastModifiedBy>
  <cp:revision>57</cp:revision>
  <dcterms:created xsi:type="dcterms:W3CDTF">2009-06-21T04:21:16Z</dcterms:created>
  <dcterms:modified xsi:type="dcterms:W3CDTF">2010-06-22T04:03:05Z</dcterms:modified>
</cp:coreProperties>
</file>