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theme/themeOverride17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theme/themeOverride18.xml" ContentType="application/vnd.openxmlformats-officedocument.themeOverr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9.xml" ContentType="application/vnd.openxmlformats-officedocument.themeOverride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Override9.xml" ContentType="application/vnd.openxmlformats-officedocument.themeOverrid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44" r:id="rId5"/>
    <p:sldMasterId id="2147483756" r:id="rId6"/>
    <p:sldMasterId id="2147483768" r:id="rId7"/>
    <p:sldMasterId id="2147483792" r:id="rId8"/>
    <p:sldMasterId id="2147483804" r:id="rId9"/>
    <p:sldMasterId id="2147483816" r:id="rId10"/>
  </p:sldMasterIdLst>
  <p:handoutMasterIdLst>
    <p:handoutMasterId r:id="rId42"/>
  </p:handoutMasterIdLst>
  <p:sldIdLst>
    <p:sldId id="256" r:id="rId11"/>
    <p:sldId id="281" r:id="rId12"/>
    <p:sldId id="259" r:id="rId13"/>
    <p:sldId id="261" r:id="rId14"/>
    <p:sldId id="260" r:id="rId15"/>
    <p:sldId id="28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278" r:id="rId24"/>
    <p:sldId id="279" r:id="rId25"/>
    <p:sldId id="280" r:id="rId26"/>
    <p:sldId id="265" r:id="rId27"/>
    <p:sldId id="306" r:id="rId28"/>
    <p:sldId id="307" r:id="rId29"/>
    <p:sldId id="308" r:id="rId30"/>
    <p:sldId id="309" r:id="rId31"/>
    <p:sldId id="310" r:id="rId32"/>
    <p:sldId id="283" r:id="rId33"/>
    <p:sldId id="284" r:id="rId34"/>
    <p:sldId id="311" r:id="rId35"/>
    <p:sldId id="312" r:id="rId36"/>
    <p:sldId id="313" r:id="rId37"/>
    <p:sldId id="315" r:id="rId38"/>
    <p:sldId id="316" r:id="rId39"/>
    <p:sldId id="317" r:id="rId40"/>
    <p:sldId id="31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68" autoAdjust="0"/>
  </p:normalViewPr>
  <p:slideViewPr>
    <p:cSldViewPr>
      <p:cViewPr varScale="1">
        <p:scale>
          <a:sx n="79" d="100"/>
          <a:sy n="79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38526-2594-4800-B6BB-0D799F4105CF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1958B-4134-4897-8A49-33AF2ED31E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ามเหลี่ยมหน้าจั่ว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ามเหลี่ยมมุมฉาก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สามเหลี่ยมหน้าจั่ว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สามเหลี่ยมหน้าจั่ว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สี่เหลี่ยมผืนผ้า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สี่เหลี่ยมผืนผ้า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สี่เหลี่ยมผืนผ้า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สี่เหลี่ยมมุมมน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สี่เหลี่ยมมุมมน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วันที่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เชื่อมต่อตรง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ตัวเชื่อมต่อตรง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ามเหลี่ยมหน้าจั่ว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สี่เหลี่ยมมุมมน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สี่เหลี่ยมมุมมน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สี่เหลี่ยมผืนผ้า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สี่เหลี่ยมผืนผ้า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สี่เหลี่ยมผืนผ้า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สี่เหลี่ยมผืนผ้า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สี่เหลี่ยมผืนผ้า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F73686E-33B9-41AB-AB30-F695E3CFF5D9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9A6029B-9703-4174-BCE0-514302DC5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tc.co.th/ktcworld/data/uploadimage/20090612-1106498.jpg" TargetMode="Externa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0.jpeg"/><Relationship Id="rId5" Type="http://schemas.openxmlformats.org/officeDocument/2006/relationships/hyperlink" Target="http://www.rakbankerd.com/kaset/Rice/363_1.jpg" TargetMode="Externa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tc.co.th/ktcworld/data/uploadimage/20080222-1140094.jpg" TargetMode="Externa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cs typeface="+mn-cs"/>
              </a:rPr>
              <a:t>ความเข้าใจเรื่องเวลาและพื้นที่</a:t>
            </a:r>
            <a:endParaRPr lang="en-US" sz="4400" dirty="0"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หลังเสร็จนา  เข้าฤดูร้อน</a:t>
            </a:r>
          </a:p>
          <a:p>
            <a:pPr>
              <a:spcBef>
                <a:spcPts val="0"/>
              </a:spcBef>
              <a:buNone/>
            </a:pPr>
            <a:r>
              <a:rPr lang="th-TH" sz="3200" b="1" dirty="0" smtClean="0"/>
              <a:t>	- ผู้หญิงทอผ้า</a:t>
            </a:r>
          </a:p>
          <a:p>
            <a:pPr>
              <a:spcBef>
                <a:spcPts val="0"/>
              </a:spcBef>
              <a:buNone/>
            </a:pPr>
            <a:r>
              <a:rPr lang="th-TH" sz="3200" b="1" dirty="0" smtClean="0"/>
              <a:t>	- ผู้ชายตีเหล็ก</a:t>
            </a:r>
            <a:endParaRPr lang="en-US" sz="3200" b="1" dirty="0"/>
          </a:p>
        </p:txBody>
      </p:sp>
      <p:pic>
        <p:nvPicPr>
          <p:cNvPr id="32770" name="Picture 2" descr="http://www.nectec.or.th/oncc/province/pictures/e1/kalas2-501-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143248"/>
            <a:ext cx="4643470" cy="3224364"/>
          </a:xfrm>
          <a:prstGeom prst="rect">
            <a:avLst/>
          </a:prstGeom>
          <a:noFill/>
        </p:spPr>
      </p:pic>
      <p:pic>
        <p:nvPicPr>
          <p:cNvPr id="32772" name="Picture 4" descr="http://gotoknow.org/file/paleeyon/Xaiya6photo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143248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เมื่อตาย 		กลับสู่ธาตุ  เผา / ฝัง</a:t>
            </a:r>
          </a:p>
          <a:p>
            <a:pPr>
              <a:buNone/>
            </a:pPr>
            <a:r>
              <a:rPr lang="th-TH" sz="3200" b="1" dirty="0" smtClean="0"/>
              <a:t>			คืนสู่แผ่นดิน / โลก / ธาตุ</a:t>
            </a:r>
          </a:p>
          <a:p>
            <a:pPr>
              <a:buNone/>
            </a:pPr>
            <a:r>
              <a:rPr lang="th-TH" sz="3200" b="1" dirty="0" smtClean="0"/>
              <a:t>			มนุษย์เป็นส่วนหนึ่งของจักรวาล / โลกทั้งหมด</a:t>
            </a:r>
          </a:p>
          <a:p>
            <a:pPr>
              <a:buNone/>
            </a:pPr>
            <a:endParaRPr lang="th-TH" sz="3200" b="1" dirty="0" smtClean="0"/>
          </a:p>
        </p:txBody>
      </p:sp>
      <p:pic>
        <p:nvPicPr>
          <p:cNvPr id="30722" name="Picture 2" descr="http://pics.manager.co.th/Images/552000006685602.JPEG"/>
          <p:cNvPicPr>
            <a:picLocks noChangeAspect="1" noChangeArrowheads="1"/>
          </p:cNvPicPr>
          <p:nvPr/>
        </p:nvPicPr>
        <p:blipFill>
          <a:blip r:embed="rId3"/>
          <a:srcRect b="2438"/>
          <a:stretch>
            <a:fillRect/>
          </a:stretch>
        </p:blipFill>
        <p:spPr bwMode="auto">
          <a:xfrm>
            <a:off x="428596" y="3554732"/>
            <a:ext cx="1952619" cy="2857520"/>
          </a:xfrm>
          <a:prstGeom prst="rect">
            <a:avLst/>
          </a:prstGeom>
          <a:noFill/>
        </p:spPr>
      </p:pic>
      <p:pic>
        <p:nvPicPr>
          <p:cNvPr id="30724" name="Picture 4" descr="http://www.oknation.net/blog/home/blog_data/288/17288/images/P1040488.jpg"/>
          <p:cNvPicPr>
            <a:picLocks noChangeAspect="1" noChangeArrowheads="1"/>
          </p:cNvPicPr>
          <p:nvPr/>
        </p:nvPicPr>
        <p:blipFill>
          <a:blip r:embed="rId4"/>
          <a:srcRect l="12963" b="1302"/>
          <a:stretch>
            <a:fillRect/>
          </a:stretch>
        </p:blipFill>
        <p:spPr bwMode="auto">
          <a:xfrm>
            <a:off x="5357818" y="3554732"/>
            <a:ext cx="3357586" cy="2857520"/>
          </a:xfrm>
          <a:prstGeom prst="rect">
            <a:avLst/>
          </a:prstGeom>
          <a:noFill/>
        </p:spPr>
      </p:pic>
      <p:pic>
        <p:nvPicPr>
          <p:cNvPr id="30726" name="Picture 6" descr="http://www.oknation.net/blog/home/blog_data/671/3671/images/Tumda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3554732"/>
            <a:ext cx="2744309" cy="287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sz="3200" b="1" dirty="0" smtClean="0"/>
              <a:t>การนับเวลา</a:t>
            </a:r>
          </a:p>
          <a:p>
            <a:pPr>
              <a:buNone/>
            </a:pPr>
            <a:r>
              <a:rPr lang="th-TH" sz="3200" b="1" dirty="0" smtClean="0"/>
              <a:t>	- ดูจากจันทรคติ / วันสำคัญทางศาสนา</a:t>
            </a:r>
          </a:p>
          <a:p>
            <a:pPr>
              <a:buNone/>
            </a:pPr>
            <a:r>
              <a:rPr lang="th-TH" dirty="0" smtClean="0"/>
              <a:t>	</a:t>
            </a:r>
          </a:p>
        </p:txBody>
      </p:sp>
      <p:pic>
        <p:nvPicPr>
          <p:cNvPr id="5" name="รูปภาพ 4" descr="scan.jpg"/>
          <p:cNvPicPr>
            <a:picLocks noChangeAspect="1"/>
          </p:cNvPicPr>
          <p:nvPr/>
        </p:nvPicPr>
        <p:blipFill>
          <a:blip r:embed="rId3"/>
          <a:srcRect l="49641" t="48935" r="6016" b="25830"/>
          <a:stretch>
            <a:fillRect/>
          </a:stretch>
        </p:blipFill>
        <p:spPr>
          <a:xfrm>
            <a:off x="3786182" y="2928934"/>
            <a:ext cx="4857784" cy="2643206"/>
          </a:xfrm>
          <a:prstGeom prst="rect">
            <a:avLst/>
          </a:prstGeom>
        </p:spPr>
      </p:pic>
      <p:sp>
        <p:nvSpPr>
          <p:cNvPr id="7" name="วงรี 6"/>
          <p:cNvSpPr/>
          <p:nvPr/>
        </p:nvSpPr>
        <p:spPr>
          <a:xfrm>
            <a:off x="4143372" y="4429132"/>
            <a:ext cx="3286148" cy="1271590"/>
          </a:xfrm>
          <a:prstGeom prst="ellipse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9154" name="Picture 2" descr="http://aksorn.com/images3/article/moonphases.gif"/>
          <p:cNvPicPr>
            <a:picLocks noChangeAspect="1" noChangeArrowheads="1"/>
          </p:cNvPicPr>
          <p:nvPr/>
        </p:nvPicPr>
        <p:blipFill>
          <a:blip r:embed="rId4"/>
          <a:srcRect r="23913"/>
          <a:stretch>
            <a:fillRect/>
          </a:stretch>
        </p:blipFill>
        <p:spPr bwMode="auto">
          <a:xfrm>
            <a:off x="357158" y="2928934"/>
            <a:ext cx="3292829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การนับเวลา</a:t>
            </a:r>
          </a:p>
          <a:p>
            <a:pPr>
              <a:buNone/>
            </a:pPr>
            <a:r>
              <a:rPr lang="th-TH" sz="3200" b="1" dirty="0" smtClean="0"/>
              <a:t>	- ดูจากพระอาทิตย์</a:t>
            </a:r>
          </a:p>
        </p:txBody>
      </p:sp>
      <p:pic>
        <p:nvPicPr>
          <p:cNvPr id="48134" name="Picture 6" descr="419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166" y="4429132"/>
            <a:ext cx="2964074" cy="1974815"/>
          </a:xfrm>
          <a:prstGeom prst="rect">
            <a:avLst/>
          </a:prstGeom>
          <a:noFill/>
        </p:spPr>
      </p:pic>
      <p:pic>
        <p:nvPicPr>
          <p:cNvPr id="48140" name="Picture 12" descr="http://www.chomthai.com/forum/picture/1235967027.jpg"/>
          <p:cNvPicPr>
            <a:picLocks noChangeAspect="1" noChangeArrowheads="1"/>
          </p:cNvPicPr>
          <p:nvPr/>
        </p:nvPicPr>
        <p:blipFill>
          <a:blip r:embed="rId4" cstate="print"/>
          <a:srcRect l="11250" t="19231" r="5312" b="6593"/>
          <a:stretch>
            <a:fillRect/>
          </a:stretch>
        </p:blipFill>
        <p:spPr bwMode="auto">
          <a:xfrm>
            <a:off x="5794383" y="4429132"/>
            <a:ext cx="3206773" cy="1945682"/>
          </a:xfrm>
          <a:prstGeom prst="rect">
            <a:avLst/>
          </a:prstGeom>
          <a:noFill/>
        </p:spPr>
      </p:pic>
      <p:pic>
        <p:nvPicPr>
          <p:cNvPr id="48142" name="Picture 14" descr="http://www.openbase.in.th/files/photoontour067_md.jpg"/>
          <p:cNvPicPr>
            <a:picLocks noChangeAspect="1" noChangeArrowheads="1"/>
          </p:cNvPicPr>
          <p:nvPr/>
        </p:nvPicPr>
        <p:blipFill>
          <a:blip r:embed="rId5"/>
          <a:srcRect l="8699" r="8661"/>
          <a:stretch>
            <a:fillRect/>
          </a:stretch>
        </p:blipFill>
        <p:spPr bwMode="auto">
          <a:xfrm>
            <a:off x="3143240" y="4429132"/>
            <a:ext cx="3083419" cy="2001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duotone>
              <a:schemeClr val="bg2">
                <a:shade val="90000"/>
                <a:satMod val="140000"/>
              </a:schemeClr>
              <a:schemeClr val="bg2">
                <a:satMod val="12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0" y="214290"/>
            <a:ext cx="9144000" cy="121444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th-TH" b="1" dirty="0" smtClean="0">
                <a:latin typeface="Angsana New" pitchFamily="18" charset="-34"/>
              </a:rPr>
              <a:t>ยุโรป</a:t>
            </a:r>
            <a:endParaRPr lang="en-US" b="1" dirty="0" smtClean="0">
              <a:latin typeface="Angsana New" pitchFamily="18" charset="-34"/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3600" b="1" dirty="0" smtClean="0">
                <a:latin typeface="Angsana New" pitchFamily="18" charset="-34"/>
              </a:rPr>
              <a:t>Europe  : geography</a:t>
            </a:r>
            <a:endParaRPr lang="th-TH" sz="3600" b="1" dirty="0" smtClean="0">
              <a:latin typeface="Angsana New" pitchFamily="18" charset="-34"/>
            </a:endParaRPr>
          </a:p>
          <a:p>
            <a:pPr eaLnBrk="1" hangingPunct="1">
              <a:buFontTx/>
              <a:buNone/>
            </a:pPr>
            <a:endParaRPr lang="th-TH" sz="4800" b="1" dirty="0" smtClean="0">
              <a:latin typeface="Angsana New" pitchFamily="18" charset="-34"/>
            </a:endParaRPr>
          </a:p>
        </p:txBody>
      </p:sp>
      <p:pic>
        <p:nvPicPr>
          <p:cNvPr id="46082" name="Picture 2" descr="http://mapsof.net/uploads/static-maps/physical_map_of_europe.gif"/>
          <p:cNvPicPr>
            <a:picLocks noChangeAspect="1" noChangeArrowheads="1"/>
          </p:cNvPicPr>
          <p:nvPr/>
        </p:nvPicPr>
        <p:blipFill>
          <a:blip r:embed="rId3"/>
          <a:srcRect t="15930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duotone>
              <a:schemeClr val="bg2">
                <a:shade val="90000"/>
                <a:satMod val="140000"/>
              </a:schemeClr>
              <a:schemeClr val="bg2">
                <a:satMod val="12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309939" y="6072207"/>
            <a:ext cx="1547813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ngsana New" pitchFamily="18" charset="-34"/>
              </a:rPr>
              <a:t>spring</a:t>
            </a:r>
            <a:endParaRPr lang="th-TH" sz="4000" b="1" dirty="0">
              <a:solidFill>
                <a:schemeClr val="accent2">
                  <a:lumMod val="40000"/>
                  <a:lumOff val="60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11268" name="Picture 4" descr="spring[1]"/>
          <p:cNvPicPr>
            <a:picLocks noChangeAspect="1" noChangeArrowheads="1"/>
          </p:cNvPicPr>
          <p:nvPr/>
        </p:nvPicPr>
        <p:blipFill>
          <a:blip r:embed="rId3">
            <a:lum bright="12000" contrast="18000"/>
          </a:blip>
          <a:srcRect/>
          <a:stretch>
            <a:fillRect/>
          </a:stretch>
        </p:blipFill>
        <p:spPr bwMode="auto">
          <a:xfrm>
            <a:off x="357158" y="1952648"/>
            <a:ext cx="3171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Afternoon-thunderstorm-brewing-in-summer"/>
          <p:cNvPicPr>
            <a:picLocks noChangeAspect="1" noChangeArrowheads="1"/>
          </p:cNvPicPr>
          <p:nvPr/>
        </p:nvPicPr>
        <p:blipFill>
          <a:blip r:embed="rId4">
            <a:lum bright="18000" contrast="54000"/>
          </a:blip>
          <a:srcRect l="4121" t="8496" r="5182" b="4715"/>
          <a:stretch>
            <a:fillRect/>
          </a:stretch>
        </p:blipFill>
        <p:spPr bwMode="auto">
          <a:xfrm>
            <a:off x="3612811" y="1928802"/>
            <a:ext cx="50597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6627842" y="5000636"/>
            <a:ext cx="215900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ngsana New" pitchFamily="18" charset="-34"/>
              </a:rPr>
              <a:t>summer</a:t>
            </a:r>
            <a:endParaRPr lang="th-TH" sz="4000" b="1" dirty="0">
              <a:solidFill>
                <a:schemeClr val="accent2">
                  <a:lumMod val="40000"/>
                  <a:lumOff val="60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14290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ยุโรป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Europe  : seasons</a:t>
            </a:r>
            <a:endParaRPr kumimoji="0" lang="th-TH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duotone>
              <a:schemeClr val="bg2">
                <a:shade val="90000"/>
                <a:satMod val="140000"/>
              </a:schemeClr>
              <a:schemeClr val="bg2">
                <a:satMod val="12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23850" y="5180030"/>
            <a:ext cx="3960813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ngsana New" pitchFamily="18" charset="-34"/>
              </a:rPr>
              <a:t>autumn</a:t>
            </a:r>
            <a:endParaRPr lang="th-TH" sz="4000" b="1" dirty="0">
              <a:solidFill>
                <a:schemeClr val="accent2">
                  <a:lumMod val="40000"/>
                  <a:lumOff val="60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12292" name="Picture 6" descr="Autumn%20Road,%20Cognac%20Region,%20France"/>
          <p:cNvPicPr>
            <a:picLocks noChangeAspect="1" noChangeArrowheads="1"/>
          </p:cNvPicPr>
          <p:nvPr/>
        </p:nvPicPr>
        <p:blipFill>
          <a:blip r:embed="rId3" cstate="print">
            <a:lum bright="6000" contrast="42000"/>
          </a:blip>
          <a:srcRect/>
          <a:stretch>
            <a:fillRect/>
          </a:stretch>
        </p:blipFill>
        <p:spPr bwMode="auto">
          <a:xfrm>
            <a:off x="323850" y="2012968"/>
            <a:ext cx="39608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snow_road-winter-xs"/>
          <p:cNvPicPr>
            <a:picLocks noChangeAspect="1" noChangeArrowheads="1"/>
          </p:cNvPicPr>
          <p:nvPr/>
        </p:nvPicPr>
        <p:blipFill>
          <a:blip r:embed="rId4">
            <a:lum bright="18000" contrast="30000"/>
          </a:blip>
          <a:srcRect/>
          <a:stretch>
            <a:fillRect/>
          </a:stretch>
        </p:blipFill>
        <p:spPr bwMode="auto">
          <a:xfrm>
            <a:off x="4356100" y="2012968"/>
            <a:ext cx="458470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9"/>
          <p:cNvSpPr>
            <a:spLocks noChangeArrowheads="1"/>
          </p:cNvSpPr>
          <p:nvPr/>
        </p:nvSpPr>
        <p:spPr bwMode="auto">
          <a:xfrm>
            <a:off x="4356100" y="5180030"/>
            <a:ext cx="4608513" cy="75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ngsana New" pitchFamily="18" charset="-34"/>
              </a:rPr>
              <a:t>winter</a:t>
            </a:r>
            <a:endParaRPr lang="th-TH" sz="4000" b="1" dirty="0">
              <a:solidFill>
                <a:schemeClr val="accent2">
                  <a:lumMod val="40000"/>
                  <a:lumOff val="60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14290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ยุโรป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Europe  : seasons</a:t>
            </a:r>
            <a:endParaRPr kumimoji="0" lang="th-TH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1600200"/>
            <a:ext cx="8858280" cy="50435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/>
              <a:t>ความเป็นปัจเจกในสังคมตะวันตก</a:t>
            </a:r>
          </a:p>
          <a:p>
            <a:pPr>
              <a:buNone/>
            </a:pPr>
            <a:r>
              <a:rPr lang="th-TH" dirty="0" smtClean="0"/>
              <a:t>	</a:t>
            </a:r>
            <a:r>
              <a:rPr lang="en-US" sz="3600" dirty="0" smtClean="0"/>
              <a:t>- </a:t>
            </a:r>
            <a:r>
              <a:rPr lang="en-US" dirty="0" smtClean="0"/>
              <a:t> </a:t>
            </a:r>
            <a:r>
              <a:rPr lang="th-TH" sz="3200" dirty="0" smtClean="0"/>
              <a:t>ฤดูหนาวกับการใช้ชีวิตอันโดดเดี่ยว</a:t>
            </a:r>
          </a:p>
          <a:p>
            <a:pPr>
              <a:buNone/>
            </a:pPr>
            <a:r>
              <a:rPr lang="th-TH" sz="3200" dirty="0" smtClean="0"/>
              <a:t>	</a:t>
            </a:r>
            <a:r>
              <a:rPr lang="en-US" sz="3200" dirty="0" smtClean="0"/>
              <a:t>-  </a:t>
            </a:r>
            <a:r>
              <a:rPr lang="th-TH" sz="3200" dirty="0" smtClean="0"/>
              <a:t>ครอบครัวต่าง ๆ ต้องอยู่กระจายกัน  </a:t>
            </a: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	    </a:t>
            </a:r>
            <a:r>
              <a:rPr lang="th-TH" sz="3200" dirty="0" smtClean="0"/>
              <a:t>เพราะอากาศหนาวเย็น และมีหิมะ</a:t>
            </a:r>
          </a:p>
          <a:p>
            <a:pPr>
              <a:buNone/>
            </a:pPr>
            <a:r>
              <a:rPr lang="th-TH" sz="3200" dirty="0" smtClean="0"/>
              <a:t>	</a:t>
            </a:r>
            <a:endParaRPr lang="en-US" sz="320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ความเป็นชุมชน </a:t>
            </a:r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</a:t>
            </a:r>
            <a:r>
              <a:rPr lang="th-TH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ความเป็นปัจเจก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014" name="Picture 6" descr="http://wwwdelivery.superstock.com/WI/223/1569/PreviewComp/SuperStock_1569R-16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785926"/>
            <a:ext cx="354297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เวลาในโลกตะวันตก</a:t>
            </a:r>
            <a:endParaRPr lang="th-TH" sz="44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เส้นตรง</a:t>
            </a:r>
          </a:p>
          <a:p>
            <a:pPr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ฤดูกาล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4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ฤดู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ฤดูใบไม้ผลิ	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ฤดูร้อน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ฤดูใบไม้ร่วง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ฤดูหนาว</a:t>
            </a:r>
            <a:endParaRPr lang="th-TH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6" name="Picture 4" descr="http://mythology.bolchazy.com/wordpress/comics/2008-05-29-Persephone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214422"/>
            <a:ext cx="3857652" cy="5182593"/>
          </a:xfrm>
          <a:prstGeom prst="rect">
            <a:avLst/>
          </a:prstGeom>
          <a:noFill/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เวลาในโลกตะวันตก</a:t>
            </a:r>
            <a:endParaRPr lang="th-TH" sz="44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85728"/>
            <a:ext cx="9144000" cy="11668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th-TH" sz="4000" b="1" dirty="0" smtClean="0">
                <a:latin typeface="Angsana New" pitchFamily="18" charset="-34"/>
              </a:rPr>
              <a:t>สังคมไทยกับการสร้างความเข้าใจเรื่องพื้นที่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5964263"/>
            <a:ext cx="9144000" cy="8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th-TH" sz="4000" b="1" dirty="0" smtClean="0">
                <a:latin typeface="Angsana New" pitchFamily="18" charset="-34"/>
              </a:rPr>
              <a:t>ประเทศไทย  </a:t>
            </a:r>
            <a:r>
              <a:rPr lang="en-US" sz="4000" b="1" dirty="0" smtClean="0">
                <a:latin typeface="Angsana New" pitchFamily="18" charset="-34"/>
              </a:rPr>
              <a:t>: Thailand </a:t>
            </a:r>
            <a:r>
              <a:rPr lang="en-US" sz="4800" b="1" dirty="0" smtClean="0">
                <a:latin typeface="Angsana New" pitchFamily="18" charset="-34"/>
              </a:rPr>
              <a:t>       </a:t>
            </a:r>
            <a:r>
              <a:rPr lang="en-US" sz="4000" dirty="0" smtClean="0">
                <a:latin typeface="Angsana New" pitchFamily="18" charset="-34"/>
              </a:rPr>
              <a:t>a </a:t>
            </a:r>
            <a:r>
              <a:rPr lang="en-US" sz="4000" dirty="0">
                <a:latin typeface="Angsana New" pitchFamily="18" charset="-34"/>
              </a:rPr>
              <a:t>river-based society</a:t>
            </a:r>
            <a:endParaRPr lang="th-TH" sz="4000" dirty="0">
              <a:latin typeface="Angsana New" pitchFamily="18" charset="-34"/>
            </a:endParaRPr>
          </a:p>
        </p:txBody>
      </p:sp>
      <p:pic>
        <p:nvPicPr>
          <p:cNvPr id="13316" name="Picture 6" descr="07_map"/>
          <p:cNvPicPr>
            <a:picLocks noChangeAspect="1" noChangeArrowheads="1"/>
          </p:cNvPicPr>
          <p:nvPr/>
        </p:nvPicPr>
        <p:blipFill>
          <a:blip r:embed="rId2">
            <a:lum contrast="48000"/>
          </a:blip>
          <a:srcRect l="5121" t="19560" r="40555"/>
          <a:stretch>
            <a:fillRect/>
          </a:stretch>
        </p:blipFill>
        <p:spPr bwMode="auto">
          <a:xfrm>
            <a:off x="2362374" y="1071546"/>
            <a:ext cx="443842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http://www.myastrologybook.com/PersephoneDemeter20q@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187561"/>
            <a:ext cx="3714776" cy="5111533"/>
          </a:xfrm>
          <a:prstGeom prst="rect">
            <a:avLst/>
          </a:prstGeom>
          <a:noFill/>
        </p:spPr>
      </p:pic>
      <p:pic>
        <p:nvPicPr>
          <p:cNvPr id="172038" name="Picture 6" descr="http://upload.wikimedia.org/wikipedia/commons/f/f0/Grotesque_dwarf_Louvre_CA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214422"/>
            <a:ext cx="3071834" cy="5104926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เวลาในโลกตะวันตก</a:t>
            </a:r>
            <a:endParaRPr lang="th-TH" sz="44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เวลาในโลกตะวันออก  (สรุป)</a:t>
            </a:r>
            <a:endParaRPr lang="th-TH" sz="44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วงกลม</a:t>
            </a:r>
          </a:p>
          <a:p>
            <a:pPr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ฤดูกาล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2 – 3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</a:rPr>
              <a:t>ฤดู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ฤดูฝน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ฤดูหนาว  (อากาศเย็น)</a:t>
            </a:r>
          </a:p>
          <a:p>
            <a:pPr>
              <a:buNone/>
              <a:tabLst>
                <a:tab pos="804863" algn="l"/>
                <a:tab pos="2865438" algn="l"/>
                <a:tab pos="3671888" algn="l"/>
              </a:tabLst>
            </a:pPr>
            <a:r>
              <a:rPr lang="th-TH" sz="3600" b="1" dirty="0" smtClean="0"/>
              <a:t>		ฤดูร้อน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rgbClr val="2F7723"/>
                </a:solidFill>
                <a:cs typeface="FreesiaUPC" pitchFamily="34" charset="-34"/>
              </a:rPr>
              <a:t>การรับรู้เรื่องเวลา</a:t>
            </a:r>
            <a:endParaRPr lang="th-TH" b="1" dirty="0">
              <a:solidFill>
                <a:srgbClr val="2F7723"/>
              </a:solidFill>
              <a:cs typeface="FreesiaUPC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74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การรับรู้เรื่องเวลาสะท้อนอยู่ในการใช้ภาษา</a:t>
            </a:r>
          </a:p>
          <a:p>
            <a:pPr>
              <a:buNone/>
            </a:pPr>
            <a:endParaRPr lang="th-TH" sz="1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h-TH" sz="3600" b="1" dirty="0" smtClean="0">
                <a:solidFill>
                  <a:srgbClr val="7030A0"/>
                </a:solidFill>
              </a:rPr>
              <a:t>		          </a:t>
            </a:r>
            <a:r>
              <a:rPr lang="th-TH" sz="3600" b="1" dirty="0" smtClean="0">
                <a:solidFill>
                  <a:srgbClr val="A40042"/>
                </a:solidFill>
              </a:rPr>
              <a:t>ภาษาไทย</a:t>
            </a:r>
            <a:r>
              <a:rPr lang="th-TH" sz="3600" b="1" dirty="0" smtClean="0">
                <a:solidFill>
                  <a:srgbClr val="7030A0"/>
                </a:solidFill>
              </a:rPr>
              <a:t>  	</a:t>
            </a:r>
            <a:r>
              <a:rPr lang="en-US" sz="3600" b="1" dirty="0" smtClean="0">
                <a:solidFill>
                  <a:srgbClr val="7030A0"/>
                </a:solidFill>
              </a:rPr>
              <a:t>      </a:t>
            </a:r>
            <a:r>
              <a:rPr lang="en-US" b="1" dirty="0" smtClean="0">
                <a:solidFill>
                  <a:srgbClr val="7030A0"/>
                </a:solidFill>
              </a:rPr>
              <a:t>   </a:t>
            </a:r>
            <a:r>
              <a:rPr lang="th-TH" sz="3600" b="1" dirty="0" smtClean="0">
                <a:solidFill>
                  <a:srgbClr val="2018B8"/>
                </a:solidFill>
              </a:rPr>
              <a:t>ภาษาอังกฤษ</a:t>
            </a:r>
          </a:p>
          <a:p>
            <a:pPr>
              <a:buNone/>
            </a:pPr>
            <a:endParaRPr lang="th-TH" sz="36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h-TH" sz="3600" b="1" dirty="0" smtClean="0">
                <a:solidFill>
                  <a:srgbClr val="7030A0"/>
                </a:solidFill>
              </a:rPr>
              <a:t>	   	       </a:t>
            </a:r>
            <a:r>
              <a:rPr lang="th-TH" sz="3600" b="1" dirty="0" smtClean="0">
                <a:solidFill>
                  <a:srgbClr val="A40042"/>
                </a:solidFill>
              </a:rPr>
              <a:t>เวลาเป็นวงกลม   </a:t>
            </a:r>
            <a:r>
              <a:rPr lang="th-TH" sz="3600" b="1" dirty="0" smtClean="0">
                <a:solidFill>
                  <a:srgbClr val="7030A0"/>
                </a:solidFill>
              </a:rPr>
              <a:t>		</a:t>
            </a:r>
            <a:r>
              <a:rPr lang="th-TH" sz="3600" b="1" dirty="0" smtClean="0">
                <a:solidFill>
                  <a:srgbClr val="2018B8"/>
                </a:solidFill>
              </a:rPr>
              <a:t>เวลาเป็นเส้นตรง</a:t>
            </a:r>
            <a:endParaRPr lang="th-TH" sz="3600" b="1" dirty="0">
              <a:solidFill>
                <a:srgbClr val="2018B8"/>
              </a:solidFill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rot="5400000">
            <a:off x="2463785" y="3678239"/>
            <a:ext cx="642942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 rot="5400000">
            <a:off x="5749933" y="3678239"/>
            <a:ext cx="642942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71934" y="328612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cs typeface="+mj-cs"/>
              </a:rPr>
              <a:t>vs</a:t>
            </a:r>
            <a:endParaRPr lang="th-TH" sz="36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1524" y="162862"/>
            <a:ext cx="8183880" cy="1051560"/>
          </a:xfrm>
        </p:spPr>
        <p:txBody>
          <a:bodyPr/>
          <a:lstStyle/>
          <a:p>
            <a:r>
              <a:rPr lang="th-TH" dirty="0" smtClean="0"/>
              <a:t>พื้นที่กับ</a:t>
            </a:r>
            <a:r>
              <a:rPr lang="th-TH" dirty="0" err="1" smtClean="0"/>
              <a:t>ภาวะการ</a:t>
            </a:r>
            <a:r>
              <a:rPr lang="th-TH" dirty="0" smtClean="0"/>
              <a:t>รับรู้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074435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</a:rPr>
              <a:t>ลักษณะบ้านเรือน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th-TH" sz="3200" b="1" dirty="0" smtClean="0"/>
              <a:t>สะท้อนการรับรู้เรื่องพื้นที่</a:t>
            </a:r>
          </a:p>
          <a:p>
            <a:pPr>
              <a:buNone/>
            </a:pPr>
            <a:r>
              <a:rPr lang="en-US" sz="3200" b="1" dirty="0" smtClean="0"/>
              <a:t>		</a:t>
            </a:r>
            <a:r>
              <a:rPr lang="th-TH" sz="3200" b="1" dirty="0" smtClean="0"/>
              <a:t>ตะวันตกกับโลกส่วนตัว</a:t>
            </a:r>
            <a:r>
              <a:rPr lang="en-US" sz="3200" b="1" dirty="0" smtClean="0"/>
              <a:t>  </a:t>
            </a:r>
            <a:r>
              <a:rPr lang="th-TH" sz="3200" b="1" dirty="0" smtClean="0"/>
              <a:t>ประเทศไทยกับความเป็นชุมชน</a:t>
            </a:r>
            <a:endParaRPr lang="en-US" sz="3200" b="1" dirty="0"/>
          </a:p>
        </p:txBody>
      </p:sp>
      <p:pic>
        <p:nvPicPr>
          <p:cNvPr id="4" name="Picture 8" descr="http://3.bp.blogspot.com/_YLDA5KPzYA4/SaDZ7gsa-0I/AAAAAAAAAt4/aTYK7wcfBAM/s400/Luke+and+Pearl%27s+house+in+Fulton+circa+1940s_edited-1.jpg"/>
          <p:cNvPicPr>
            <a:picLocks noChangeAspect="1" noChangeArrowheads="1"/>
          </p:cNvPicPr>
          <p:nvPr/>
        </p:nvPicPr>
        <p:blipFill>
          <a:blip r:embed="rId3"/>
          <a:srcRect l="3750" t="5415" r="2499" b="5234"/>
          <a:stretch>
            <a:fillRect/>
          </a:stretch>
        </p:blipFill>
        <p:spPr bwMode="auto">
          <a:xfrm>
            <a:off x="4429124" y="3044388"/>
            <a:ext cx="4143404" cy="2734647"/>
          </a:xfrm>
          <a:prstGeom prst="rect">
            <a:avLst/>
          </a:prstGeom>
          <a:noFill/>
        </p:spPr>
      </p:pic>
      <p:pic>
        <p:nvPicPr>
          <p:cNvPr id="5" name="Picture 4" descr="http://www.land.arch.chula.ac.th/fieldtrip47/group6/Image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044390"/>
            <a:ext cx="3668436" cy="2742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1524" y="162862"/>
            <a:ext cx="8183880" cy="1051560"/>
          </a:xfrm>
        </p:spPr>
        <p:txBody>
          <a:bodyPr/>
          <a:lstStyle/>
          <a:p>
            <a:r>
              <a:rPr lang="th-TH" dirty="0" smtClean="0"/>
              <a:t>พื้นที่กับ</a:t>
            </a:r>
            <a:r>
              <a:rPr lang="th-TH" dirty="0" err="1" smtClean="0"/>
              <a:t>ภาวะการ</a:t>
            </a:r>
            <a:r>
              <a:rPr lang="th-TH" dirty="0" smtClean="0"/>
              <a:t>รับรู้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214422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</a:rPr>
              <a:t>การรับรู้เรื่องพื้นที่		การปฏิบัติตนในสังคม</a:t>
            </a:r>
          </a:p>
          <a:p>
            <a:pPr>
              <a:buNone/>
            </a:pPr>
            <a:endParaRPr lang="th-TH" sz="3200" b="1" dirty="0"/>
          </a:p>
          <a:p>
            <a:pPr>
              <a:buNone/>
            </a:pPr>
            <a:r>
              <a:rPr lang="th-TH" sz="3200" b="1" dirty="0" smtClean="0"/>
              <a:t>ภาษา</a:t>
            </a:r>
          </a:p>
          <a:p>
            <a:pPr>
              <a:buNone/>
            </a:pPr>
            <a:r>
              <a:rPr lang="th-TH" sz="3200" b="1" dirty="0" smtClean="0"/>
              <a:t>การปฏิสัมพันธ์</a:t>
            </a:r>
          </a:p>
          <a:p>
            <a:pPr>
              <a:buNone/>
            </a:pPr>
            <a:r>
              <a:rPr lang="th-TH" sz="3200" b="1" dirty="0" smtClean="0"/>
              <a:t>การแสดงออก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7588" y="2541434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/>
              <a:t>ตะวันตกกับความเป็นส่วนตัว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57588" y="3184376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/>
              <a:t>ตะวันออกกับความเป็นชุมชนเครือญาติ</a:t>
            </a:r>
            <a:endParaRPr lang="en-US" sz="3200" b="1" dirty="0"/>
          </a:p>
        </p:txBody>
      </p:sp>
      <p:sp>
        <p:nvSpPr>
          <p:cNvPr id="7" name="วงเล็บปีกกาขวา 6"/>
          <p:cNvSpPr/>
          <p:nvPr/>
        </p:nvSpPr>
        <p:spPr>
          <a:xfrm>
            <a:off x="3000364" y="2398558"/>
            <a:ext cx="285752" cy="1500198"/>
          </a:xfrm>
          <a:prstGeom prst="rightBrace">
            <a:avLst>
              <a:gd name="adj1" fmla="val 49235"/>
              <a:gd name="adj2" fmla="val 50000"/>
            </a:avLst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การมีชีวิต </a:t>
            </a:r>
            <a:r>
              <a:rPr lang="en-US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:</a:t>
            </a: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เคลื่อนตัวเข้าไปในเวลาและพื้นที่</a:t>
            </a:r>
          </a:p>
        </p:txBody>
      </p:sp>
      <p:sp>
        <p:nvSpPr>
          <p:cNvPr id="5120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00239"/>
            <a:ext cx="8229600" cy="4454535"/>
          </a:xfrm>
        </p:spPr>
        <p:txBody>
          <a:bodyPr>
            <a:normAutofit/>
          </a:bodyPr>
          <a:lstStyle/>
          <a:p>
            <a:pPr marL="438150" indent="-438150" eaLnBrk="1" hangingPunct="1">
              <a:buNone/>
            </a:pP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สังคมไทยดั้งเดิม</a:t>
            </a:r>
            <a:endParaRPr lang="en-US" sz="4000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2000" dirty="0" smtClean="0">
              <a:cs typeface="DilleniaUPC" pitchFamily="18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เหตุการณ์สำคัญในชีวิตจะมี </a:t>
            </a:r>
            <a:r>
              <a:rPr lang="th-TH" sz="3600" b="1" i="1" dirty="0" smtClean="0">
                <a:solidFill>
                  <a:schemeClr val="tx2">
                    <a:lumMod val="75000"/>
                  </a:schemeClr>
                </a:solidFill>
              </a:rPr>
              <a:t>พิธีกรรมเปลี่ยนผ่าน</a:t>
            </a:r>
          </a:p>
          <a:p>
            <a:pPr marL="1250950" indent="-179388" defTabSz="698500" eaLnBrk="1" hangingPunct="1">
              <a:buClrTx/>
              <a:buSzPct val="60000"/>
              <a:buFont typeface="Wingdings" pitchFamily="2" charset="2"/>
              <a:buChar char="q"/>
            </a:pPr>
            <a:r>
              <a:rPr lang="th-TH" sz="3600" b="1" dirty="0" smtClean="0"/>
              <a:t>	  การโกนจุก</a:t>
            </a:r>
          </a:p>
          <a:p>
            <a:pPr marL="1250950" indent="-179388" defTabSz="698500" eaLnBrk="1" hangingPunct="1">
              <a:buClrTx/>
              <a:buSzPct val="60000"/>
              <a:buFont typeface="Wingdings" pitchFamily="2" charset="2"/>
              <a:buChar char="q"/>
            </a:pPr>
            <a:r>
              <a:rPr lang="th-TH" sz="3600" b="1" dirty="0" smtClean="0"/>
              <a:t>	  การบวช (ก่อนแต่งงาน)</a:t>
            </a:r>
          </a:p>
          <a:p>
            <a:pPr eaLnBrk="1" hangingPunct="1">
              <a:buFont typeface="Wingdings 2" pitchFamily="18" charset="2"/>
              <a:buNone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การมีชีวิต </a:t>
            </a:r>
            <a:r>
              <a:rPr lang="en-US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:</a:t>
            </a: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เคลื่อนตัวเข้าไปในเวลาและพื้นที่</a:t>
            </a:r>
          </a:p>
        </p:txBody>
      </p:sp>
      <p:sp>
        <p:nvSpPr>
          <p:cNvPr id="5120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00239"/>
            <a:ext cx="8229600" cy="4454535"/>
          </a:xfrm>
        </p:spPr>
        <p:txBody>
          <a:bodyPr>
            <a:normAutofit/>
          </a:bodyPr>
          <a:lstStyle/>
          <a:p>
            <a:pPr marL="438150" indent="-438150" eaLnBrk="1" hangingPunct="1">
              <a:buNone/>
            </a:pP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สังคมไทยดั้งเดิม</a:t>
            </a:r>
            <a:endParaRPr lang="en-US" sz="4000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2000" dirty="0" smtClean="0">
              <a:cs typeface="DilleniaUPC" pitchFamily="18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การเตรียมกาย - ใจให้รับความ</a:t>
            </a:r>
            <a:r>
              <a:rPr lang="th-TH" sz="3600" b="1" dirty="0" smtClean="0"/>
              <a:t>เปลี่ยน</a:t>
            </a:r>
            <a:r>
              <a:rPr lang="th-TH" sz="3600" b="1" dirty="0" smtClean="0"/>
              <a:t>แ</a:t>
            </a:r>
            <a:r>
              <a:rPr lang="th-TH" sz="3600" b="1" dirty="0" smtClean="0"/>
              <a:t>ปลง</a:t>
            </a:r>
            <a:r>
              <a:rPr lang="th-TH" sz="3600" b="1" dirty="0" smtClean="0"/>
              <a:t>อย่างเหมาะสม  งดงาม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ตามอายุและวุฒิภาวะ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การมีชีวิต </a:t>
            </a:r>
            <a:r>
              <a:rPr lang="en-US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:</a:t>
            </a: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เคลื่อนตัวเข้าไปในเวลาและพื้นที่</a:t>
            </a:r>
          </a:p>
        </p:txBody>
      </p:sp>
      <p:sp>
        <p:nvSpPr>
          <p:cNvPr id="5120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00239"/>
            <a:ext cx="8229600" cy="4454535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ในโลกสมัยใหม่ ขาดมิติทางจิตวิญญาณ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ใช้การอุปโภคบริโภคเป็นหลัก  เกิดการสับสนเรื่องบทบาท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8143932" cy="4900625"/>
          </a:xfrm>
        </p:spPr>
        <p:txBody>
          <a:bodyPr rtlCol="0">
            <a:normAutofit/>
          </a:bodyPr>
          <a:lstStyle/>
          <a:p>
            <a:pPr marL="627063" indent="-5080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AF35AF"/>
                </a:solidFill>
                <a:latin typeface="Cordia New" pitchFamily="34" charset="-34"/>
                <a:cs typeface="Cordia New" pitchFamily="34" charset="-34"/>
              </a:rPr>
              <a:t>คนไทยจะมีการกำหนดพิธีกรรมเปลี่ยนผ่าน</a:t>
            </a:r>
          </a:p>
          <a:p>
            <a:pPr marL="627063" indent="-5080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th-TH" sz="1000" b="1" dirty="0" smtClean="0">
              <a:solidFill>
                <a:srgbClr val="AF35AF"/>
              </a:solidFill>
              <a:latin typeface="Cordia New" pitchFamily="34" charset="-34"/>
              <a:cs typeface="Cordia New" pitchFamily="34" charset="-34"/>
            </a:endParaRPr>
          </a:p>
          <a:p>
            <a:pPr marL="984250" indent="-442913">
              <a:spcBef>
                <a:spcPts val="1200"/>
              </a:spcBef>
              <a:tabLst>
                <a:tab pos="985838" algn="l"/>
              </a:tabLst>
              <a:defRPr/>
            </a:pPr>
            <a:r>
              <a:rPr lang="th-TH" sz="32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นักมวยจะต่อยมวย จะก้าวข้ามเวที</a:t>
            </a:r>
          </a:p>
          <a:p>
            <a:pPr marL="984250" indent="-442913">
              <a:spcBef>
                <a:spcPts val="1200"/>
              </a:spcBef>
              <a:tabLst>
                <a:tab pos="985838" algn="l"/>
              </a:tabLst>
              <a:defRPr/>
            </a:pPr>
            <a:r>
              <a:rPr lang="th-TH" sz="32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การไหว้ครูเตรียมตัวให้เข้าสู่โลกสมมุติของการต่อสู้</a:t>
            </a:r>
            <a:endParaRPr lang="th-TH" sz="3200" b="1" dirty="0" smtClean="0">
              <a:solidFill>
                <a:srgbClr val="AF35AF"/>
              </a:solidFill>
              <a:cs typeface="CordiaUPC" pitchFamily="34" charset="-34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th-TH" dirty="0"/>
          </a:p>
        </p:txBody>
      </p:sp>
      <p:pic>
        <p:nvPicPr>
          <p:cNvPr id="39938" name="Picture 2" descr="http://www.naturethai.org/Upload/Uploads/169237050_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929066"/>
            <a:ext cx="4000528" cy="2667019"/>
          </a:xfrm>
          <a:prstGeom prst="rect">
            <a:avLst/>
          </a:prstGeom>
          <a:noFill/>
        </p:spPr>
      </p:pic>
      <p:pic>
        <p:nvPicPr>
          <p:cNvPr id="39940" name="Picture 4" descr="http://www.moohin.com/thailand-travel-trips/2548-08/c03/pic/c03-p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929065"/>
            <a:ext cx="3229950" cy="2662047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320040"/>
            <a:ext cx="81439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ในโลกของ 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2F7723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ความจริง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 </a:t>
            </a:r>
            <a:r>
              <a:rPr kumimoji="0" lang="th-TH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และ 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2F7723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ศิลปะ</a:t>
            </a:r>
            <a:endParaRPr kumimoji="0" lang="th-TH" sz="4000" b="1" i="1" u="none" strike="noStrike" kern="1200" cap="all" spc="0" normalizeH="0" baseline="0" noProof="0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2F7723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28597" y="1643050"/>
            <a:ext cx="7715304" cy="4900625"/>
          </a:xfrm>
        </p:spPr>
        <p:txBody>
          <a:bodyPr rtlCol="0">
            <a:normAutofit/>
          </a:bodyPr>
          <a:lstStyle/>
          <a:p>
            <a:pPr marL="627063" indent="-5080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AF35AF"/>
                </a:solidFill>
                <a:latin typeface="Cordia New" pitchFamily="34" charset="-34"/>
                <a:cs typeface="Cordia New" pitchFamily="34" charset="-34"/>
              </a:rPr>
              <a:t>คนไทยจะมีการกำหนดพิธีกรรมเปลี่ยนผ่าน</a:t>
            </a:r>
          </a:p>
          <a:p>
            <a:pPr marL="627063" indent="-5080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th-TH" sz="1000" b="1" dirty="0" smtClean="0">
              <a:solidFill>
                <a:srgbClr val="AF35AF"/>
              </a:solidFill>
              <a:latin typeface="Cordia New" pitchFamily="34" charset="-34"/>
              <a:cs typeface="Cordia New" pitchFamily="34" charset="-34"/>
            </a:endParaRPr>
          </a:p>
          <a:p>
            <a:pPr marL="1428750" indent="-527050">
              <a:spcBef>
                <a:spcPts val="1200"/>
              </a:spcBef>
              <a:tabLst>
                <a:tab pos="1071563" algn="l"/>
                <a:tab pos="1431925" algn="l"/>
              </a:tabLst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ศิลปินหนังตะลุงกับพื้นที่ศักดิ์สิทธิ์หลังเวที</a:t>
            </a:r>
          </a:p>
          <a:p>
            <a:pPr marL="1428750" indent="-527050">
              <a:spcBef>
                <a:spcPts val="1200"/>
              </a:spcBef>
              <a:buNone/>
              <a:tabLst>
                <a:tab pos="1071563" algn="l"/>
                <a:tab pos="1431925" algn="l"/>
              </a:tabLst>
              <a:defRPr/>
            </a:pPr>
            <a:endParaRPr lang="th-TH" sz="3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 marL="1428750" indent="-527050">
              <a:spcBef>
                <a:spcPts val="1200"/>
              </a:spcBef>
              <a:buNone/>
              <a:tabLst>
                <a:tab pos="1071563" algn="l"/>
                <a:tab pos="1431925" algn="l"/>
              </a:tabLst>
              <a:defRPr/>
            </a:pPr>
            <a:endParaRPr lang="th-TH" sz="3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 marL="1428750" indent="-527050">
              <a:spcBef>
                <a:spcPts val="1200"/>
              </a:spcBef>
              <a:buNone/>
              <a:tabLst>
                <a:tab pos="1071563" algn="l"/>
                <a:tab pos="1431925" algn="l"/>
              </a:tabLst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หนังใหญ่</a:t>
            </a:r>
          </a:p>
        </p:txBody>
      </p:sp>
      <p:pic>
        <p:nvPicPr>
          <p:cNvPr id="177154" name="Picture 2" descr="http://www.oknation.net/blog/home/blog_data/425/2425/images/Nungyai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429000"/>
            <a:ext cx="4171950" cy="2695576"/>
          </a:xfrm>
          <a:prstGeom prst="rect">
            <a:avLst/>
          </a:prstGeom>
          <a:noFill/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320040"/>
            <a:ext cx="81439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ในโลกของ 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2F7723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ความจริง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 </a:t>
            </a:r>
            <a:r>
              <a:rPr kumimoji="0" lang="th-TH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และ </a:t>
            </a:r>
            <a:r>
              <a:rPr kumimoji="0" lang="th-TH" sz="4000" b="1" i="1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2F7723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ศิลปะ</a:t>
            </a:r>
            <a:endParaRPr kumimoji="0" lang="th-TH" sz="4000" b="1" i="1" u="none" strike="noStrike" kern="1200" cap="all" spc="0" normalizeH="0" baseline="0" noProof="0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2F7723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ktc.co.th/ktcworld/ResizeImg.php?urlimage=data/uploadimage/20090612-1106498.jpg&amp;w=55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16334"/>
          <a:stretch>
            <a:fillRect/>
          </a:stretch>
        </p:blipFill>
        <p:spPr bwMode="auto">
          <a:xfrm>
            <a:off x="428596" y="1906820"/>
            <a:ext cx="2724150" cy="4000528"/>
          </a:xfrm>
          <a:prstGeom prst="rect">
            <a:avLst/>
          </a:prstGeom>
          <a:noFill/>
        </p:spPr>
      </p:pic>
      <p:pic>
        <p:nvPicPr>
          <p:cNvPr id="51202" name="Picture 2" descr="http://ndc.prd.go.th/Sitedirectory/449/2005/185956_จับปล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906819"/>
            <a:ext cx="5357850" cy="4022511"/>
          </a:xfrm>
          <a:prstGeom prst="rect">
            <a:avLst/>
          </a:prstGeom>
          <a:noFill/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188" marR="0" lvl="0" indent="3222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200" b="1" i="0" u="none" strike="noStrike" kern="1200" cap="none" spc="0" normalizeH="0" baseline="0" noProof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ขบวนการเติบโตกับลักษณะทางกายภาพ</a:t>
            </a:r>
            <a:endParaRPr kumimoji="0" lang="en-US" sz="4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1143000"/>
          </a:xfrm>
        </p:spPr>
        <p:txBody>
          <a:bodyPr>
            <a:normAutofit/>
          </a:bodyPr>
          <a:lstStyle/>
          <a:p>
            <a:pPr algn="r" eaLnBrk="1" hangingPunct="1"/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ในโลกของ </a:t>
            </a:r>
            <a:r>
              <a:rPr lang="th-TH" sz="4000" b="1" i="1" dirty="0" smtClean="0">
                <a:solidFill>
                  <a:srgbClr val="2F77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ความจริง</a:t>
            </a:r>
            <a:r>
              <a:rPr lang="th-TH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th-TH" sz="4000" b="1" i="1" dirty="0" smtClean="0">
                <a:solidFill>
                  <a:srgbClr val="2F77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ศิลปะ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28597" y="1643050"/>
            <a:ext cx="7715304" cy="4900625"/>
          </a:xfrm>
        </p:spPr>
        <p:txBody>
          <a:bodyPr rtlCol="0">
            <a:normAutofit/>
          </a:bodyPr>
          <a:lstStyle/>
          <a:p>
            <a:pPr marL="1428750" indent="-527050">
              <a:spcBef>
                <a:spcPts val="1200"/>
              </a:spcBef>
              <a:buNone/>
              <a:tabLst>
                <a:tab pos="1071563" algn="l"/>
                <a:tab pos="1431925" algn="l"/>
              </a:tabLst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นักร้องนักแสดงในโลกสมัยใหม่</a:t>
            </a:r>
          </a:p>
          <a:p>
            <a:pPr marL="1428750" indent="-527050">
              <a:spcBef>
                <a:spcPts val="0"/>
              </a:spcBef>
              <a:buNone/>
              <a:tabLst>
                <a:tab pos="1071563" algn="l"/>
                <a:tab pos="1431925" algn="l"/>
              </a:tabLst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ไม่เชื่อในเรื่องพื้นที่และเวลาของโลกจริง</a:t>
            </a:r>
          </a:p>
          <a:p>
            <a:pPr marL="1428750" indent="-527050">
              <a:spcBef>
                <a:spcPts val="0"/>
              </a:spcBef>
              <a:buNone/>
              <a:tabLst>
                <a:tab pos="1071563" algn="l"/>
                <a:tab pos="1431925" algn="l"/>
              </a:tabLst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กับโลกสมมุติ จะเกิดอะไรขึ้น</a:t>
            </a:r>
            <a:endParaRPr lang="th-TH" b="1" dirty="0" smtClean="0">
              <a:solidFill>
                <a:srgbClr val="AF35AF"/>
              </a:solidFill>
              <a:cs typeface="CordiaUPC" pitchFamily="34" charset="-34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การมีชีวิต </a:t>
            </a:r>
            <a:r>
              <a:rPr lang="en-US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:</a:t>
            </a:r>
            <a:r>
              <a:rPr lang="th-TH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เคลื่อนตัวเข้าไปในเวลาและพื้นที่</a:t>
            </a:r>
          </a:p>
        </p:txBody>
      </p:sp>
      <p:sp>
        <p:nvSpPr>
          <p:cNvPr id="5120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00239"/>
            <a:ext cx="8229600" cy="4454535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>
                <a:solidFill>
                  <a:srgbClr val="FF0000"/>
                </a:solidFill>
              </a:rPr>
              <a:t>ชีวิตในมหาวิทยาลัย</a:t>
            </a:r>
            <a:endParaRPr lang="th-TH" sz="36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th-TH" sz="3600" b="1" dirty="0" smtClean="0"/>
              <a:t>ช่วงเวลาเปลี่ยนผ่านจากเด็กสู่ผู้ใหญ่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3.pantown.com/data/28530/board1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3" y="1643050"/>
            <a:ext cx="3710279" cy="2786082"/>
          </a:xfrm>
          <a:prstGeom prst="rect">
            <a:avLst/>
          </a:prstGeom>
          <a:noFill/>
        </p:spPr>
      </p:pic>
      <p:pic>
        <p:nvPicPr>
          <p:cNvPr id="18438" name="Picture 6" descr="http://www.pantown.com/data/4767/board2/162-200503172252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714752"/>
            <a:ext cx="3714776" cy="2786082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188" marR="0" lvl="0" indent="3222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200" b="1" i="0" u="none" strike="noStrike" kern="1200" cap="none" spc="0" normalizeH="0" baseline="0" noProof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ขบวนการเติบโตกับลักษณะทางกายภาพ</a:t>
            </a:r>
            <a:endParaRPr kumimoji="0" lang="en-US" sz="4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oknation.net/blog/home/blog_data/532/532/images/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288" y="1643050"/>
            <a:ext cx="4000528" cy="4380140"/>
          </a:xfrm>
          <a:prstGeom prst="rect">
            <a:avLst/>
          </a:prstGeom>
          <a:noFill/>
        </p:spPr>
      </p:pic>
      <p:pic>
        <p:nvPicPr>
          <p:cNvPr id="19460" name="Picture 4" descr="http://www.oknation.net/blog/home/blog_data/532/532/images/0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1130" y="1643050"/>
            <a:ext cx="2928958" cy="2125856"/>
          </a:xfrm>
          <a:prstGeom prst="rect">
            <a:avLst/>
          </a:prstGeom>
          <a:noFill/>
        </p:spPr>
      </p:pic>
      <p:pic>
        <p:nvPicPr>
          <p:cNvPr id="19462" name="Picture 6" descr="http://www.rakbankerd.com/kaset/Rice/363_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1129" y="3798864"/>
            <a:ext cx="2952771" cy="2214578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188" marR="0" lvl="0" indent="3222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200" b="1" i="0" u="none" strike="noStrike" kern="1200" cap="none" spc="0" normalizeH="0" baseline="0" noProof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ขบวนการเติบโตกับลักษณะทางกายภาพ</a:t>
            </a:r>
            <a:endParaRPr kumimoji="0" lang="en-US" sz="4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marL="484188" indent="322263"/>
            <a:r>
              <a:rPr lang="th-TH" b="1" dirty="0" smtClean="0"/>
              <a:t>ขบวนการเติบโตกับลักษณะทางกายภาพ</a:t>
            </a:r>
            <a:endParaRPr lang="en-US" b="1" dirty="0"/>
          </a:p>
        </p:txBody>
      </p:sp>
      <p:pic>
        <p:nvPicPr>
          <p:cNvPr id="47106" name="Picture 2" descr="http://www.ktc.co.th/ktcworld/ResizeImg.php?urlimage=data/uploadimage/20080222-1140094.jpg&amp;w=55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428736"/>
            <a:ext cx="4643468" cy="3714776"/>
          </a:xfrm>
          <a:prstGeom prst="rect">
            <a:avLst/>
          </a:prstGeom>
          <a:noFill/>
        </p:spPr>
      </p:pic>
      <p:pic>
        <p:nvPicPr>
          <p:cNvPr id="47108" name="Picture 4" descr="http://www.geocities.com/butterfly_jkjr/Culture/Other/Picture/tp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890859"/>
            <a:ext cx="3752850" cy="3752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sz="3600" b="1" dirty="0" smtClean="0">
                <a:solidFill>
                  <a:srgbClr val="C00000"/>
                </a:solidFill>
              </a:rPr>
              <a:t>สังคมเกษตรกรรมไทย - เอเชียตะวันออกเฉียงใต้</a:t>
            </a:r>
          </a:p>
          <a:p>
            <a:pPr>
              <a:buNone/>
            </a:pPr>
            <a:r>
              <a:rPr lang="th-TH" b="1" dirty="0" smtClean="0"/>
              <a:t>เวลาเป็นวงกลม (นับตามฤดูกาล)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วงรี 3"/>
          <p:cNvSpPr/>
          <p:nvPr/>
        </p:nvSpPr>
        <p:spPr>
          <a:xfrm>
            <a:off x="2857488" y="3071810"/>
            <a:ext cx="3429024" cy="3143272"/>
          </a:xfrm>
          <a:prstGeom prst="ellipse">
            <a:avLst/>
          </a:prstGeom>
          <a:noFill/>
          <a:ln w="1270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357950" y="5058803"/>
            <a:ext cx="135732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ฤดูหนาว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5058803"/>
            <a:ext cx="135732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ฤดูร้อน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57620" y="2357430"/>
            <a:ext cx="135732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ฤดูฝน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ฤดูฝน	</a:t>
            </a:r>
          </a:p>
          <a:p>
            <a:pPr>
              <a:buNone/>
            </a:pPr>
            <a:r>
              <a:rPr lang="th-TH" sz="3200" b="1" dirty="0" smtClean="0"/>
              <a:t>	- ทำไร่ ไถนา</a:t>
            </a:r>
            <a:endParaRPr lang="en-US" sz="3200" b="1" dirty="0"/>
          </a:p>
        </p:txBody>
      </p:sp>
      <p:pic>
        <p:nvPicPr>
          <p:cNvPr id="34818" name="Picture 2" descr="http://dungtrin.com/newsletter/images/Rain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3657600" cy="2743200"/>
          </a:xfrm>
          <a:prstGeom prst="rect">
            <a:avLst/>
          </a:prstGeom>
          <a:noFill/>
        </p:spPr>
      </p:pic>
      <p:pic>
        <p:nvPicPr>
          <p:cNvPr id="34820" name="Picture 4" descr="http://www.thaimtb.com/webboard/113/56895-6.jpg"/>
          <p:cNvPicPr>
            <a:picLocks noChangeAspect="1" noChangeArrowheads="1"/>
          </p:cNvPicPr>
          <p:nvPr/>
        </p:nvPicPr>
        <p:blipFill>
          <a:blip r:embed="rId4"/>
          <a:srcRect l="5333" r="8000"/>
          <a:stretch>
            <a:fillRect/>
          </a:stretch>
        </p:blipFill>
        <p:spPr bwMode="auto">
          <a:xfrm>
            <a:off x="4143372" y="3643314"/>
            <a:ext cx="464347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การรับรู้เรื่องเวลาของสังคมเกษตรกรรม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ฤดูหนาว (เดือนสิบสอง)</a:t>
            </a:r>
          </a:p>
          <a:p>
            <a:pPr>
              <a:buNone/>
            </a:pPr>
            <a:r>
              <a:rPr lang="th-TH" sz="3200" b="1" dirty="0" smtClean="0"/>
              <a:t>	- เกี่ยวข้าว</a:t>
            </a:r>
            <a:endParaRPr lang="en-US" sz="3200" b="1" dirty="0"/>
          </a:p>
        </p:txBody>
      </p:sp>
      <p:pic>
        <p:nvPicPr>
          <p:cNvPr id="33794" name="Picture 2" descr="http://www.pwdmedia.com/home/upload/news20081126103630.jpg"/>
          <p:cNvPicPr>
            <a:picLocks noChangeAspect="1" noChangeArrowheads="1"/>
          </p:cNvPicPr>
          <p:nvPr/>
        </p:nvPicPr>
        <p:blipFill>
          <a:blip r:embed="rId3"/>
          <a:srcRect l="3333" r="8334"/>
          <a:stretch>
            <a:fillRect/>
          </a:stretch>
        </p:blipFill>
        <p:spPr bwMode="auto">
          <a:xfrm>
            <a:off x="5072066" y="3143248"/>
            <a:ext cx="3786182" cy="3224028"/>
          </a:xfrm>
          <a:prstGeom prst="rect">
            <a:avLst/>
          </a:prstGeom>
          <a:noFill/>
        </p:spPr>
      </p:pic>
      <p:pic>
        <p:nvPicPr>
          <p:cNvPr id="33798" name="Picture 6" descr="http://pics.manager.co.th/Images/551000014696401.JPEG"/>
          <p:cNvPicPr>
            <a:picLocks noChangeAspect="1" noChangeArrowheads="1"/>
          </p:cNvPicPr>
          <p:nvPr/>
        </p:nvPicPr>
        <p:blipFill>
          <a:blip r:embed="rId4"/>
          <a:srcRect l="6393" r="7943"/>
          <a:stretch>
            <a:fillRect/>
          </a:stretch>
        </p:blipFill>
        <p:spPr bwMode="auto">
          <a:xfrm>
            <a:off x="214282" y="3143248"/>
            <a:ext cx="478634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ีวิตชีวา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มุมมอง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ริ่มต้น">
  <a:themeElements>
    <a:clrScheme name="เริ่มต้น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เริ่มต้น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ในเมือง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ในเมือง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ในเมือง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27">
    <a:dk1>
      <a:srgbClr val="F6DE55"/>
    </a:dk1>
    <a:lt1>
      <a:srgbClr val="B7FFB7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0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2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3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4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5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6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7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8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9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กำหนดเอง 27">
    <a:dk1>
      <a:srgbClr val="F6DE55"/>
    </a:dk1>
    <a:lt1>
      <a:srgbClr val="B7FFB7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0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กำหนดเอง 27">
    <a:dk1>
      <a:srgbClr val="F6DE55"/>
    </a:dk1>
    <a:lt1>
      <a:srgbClr val="B7FFB7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4.xml><?xml version="1.0" encoding="utf-8"?>
<a:themeOverride xmlns:a="http://schemas.openxmlformats.org/drawingml/2006/main">
  <a:clrScheme name="กำหนดเอง 27">
    <a:dk1>
      <a:srgbClr val="F6DE55"/>
    </a:dk1>
    <a:lt1>
      <a:srgbClr val="B7FFB7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5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6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7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8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9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623</TotalTime>
  <Words>427</Words>
  <Application>Microsoft Office PowerPoint</Application>
  <PresentationFormat>นำเสนอทางหน้าจอ (4:3)</PresentationFormat>
  <Paragraphs>117</Paragraphs>
  <Slides>31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10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41" baseType="lpstr">
      <vt:lpstr>ชุดรูปแบบของ Office</vt:lpstr>
      <vt:lpstr>ชีวิตชีวา</vt:lpstr>
      <vt:lpstr>ตรงกลาง</vt:lpstr>
      <vt:lpstr>กระดาษ</vt:lpstr>
      <vt:lpstr>มุมมอง</vt:lpstr>
      <vt:lpstr>เทศบาล</vt:lpstr>
      <vt:lpstr>เสมอภาค</vt:lpstr>
      <vt:lpstr>เริ่มต้น</vt:lpstr>
      <vt:lpstr>ในเมือง</vt:lpstr>
      <vt:lpstr>โมดูล</vt:lpstr>
      <vt:lpstr>ความเข้าใจเรื่องเวลาและพื้นที่</vt:lpstr>
      <vt:lpstr>ภาพนิ่ง 2</vt:lpstr>
      <vt:lpstr>ภาพนิ่ง 3</vt:lpstr>
      <vt:lpstr>ภาพนิ่ง 4</vt:lpstr>
      <vt:lpstr>ภาพนิ่ง 5</vt:lpstr>
      <vt:lpstr>ขบวนการเติบโตกับลักษณะทางกายภาพ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การรับรู้เรื่องเวลาของสังคมเกษตรกรรม</vt:lpstr>
      <vt:lpstr>ภาพนิ่ง 14</vt:lpstr>
      <vt:lpstr>ภาพนิ่ง 15</vt:lpstr>
      <vt:lpstr>ภาพนิ่ง 16</vt:lpstr>
      <vt:lpstr>ความเป็นชุมชน vs ความเป็นปัจเจก</vt:lpstr>
      <vt:lpstr>เวลาในโลกตะวันตก</vt:lpstr>
      <vt:lpstr>เวลาในโลกตะวันตก</vt:lpstr>
      <vt:lpstr>เวลาในโลกตะวันตก</vt:lpstr>
      <vt:lpstr>เวลาในโลกตะวันออก  (สรุป)</vt:lpstr>
      <vt:lpstr>การรับรู้เรื่องเวลา</vt:lpstr>
      <vt:lpstr>พื้นที่กับภาวะการรับรู้</vt:lpstr>
      <vt:lpstr>พื้นที่กับภาวะการรับรู้</vt:lpstr>
      <vt:lpstr>การมีชีวิต : เคลื่อนตัวเข้าไปในเวลาและพื้นที่</vt:lpstr>
      <vt:lpstr>การมีชีวิต : เคลื่อนตัวเข้าไปในเวลาและพื้นที่</vt:lpstr>
      <vt:lpstr>การมีชีวิต : เคลื่อนตัวเข้าไปในเวลาและพื้นที่</vt:lpstr>
      <vt:lpstr>ภาพนิ่ง 28</vt:lpstr>
      <vt:lpstr>ภาพนิ่ง 29</vt:lpstr>
      <vt:lpstr>ในโลกของ ความจริง และ ศิลปะ</vt:lpstr>
      <vt:lpstr>การมีชีวิต : เคลื่อนตัวเข้าไปในเวลาและพื้นที่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ความเข้าใจเรื่องเวลาและพื้นที่</dc:title>
  <dc:creator>human</dc:creator>
  <cp:lastModifiedBy>human</cp:lastModifiedBy>
  <cp:revision>66</cp:revision>
  <dcterms:created xsi:type="dcterms:W3CDTF">2009-06-27T07:40:08Z</dcterms:created>
  <dcterms:modified xsi:type="dcterms:W3CDTF">2010-07-05T00:33:46Z</dcterms:modified>
</cp:coreProperties>
</file>