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20" r:id="rId5"/>
    <p:sldMasterId id="2147483756" r:id="rId6"/>
    <p:sldMasterId id="2147483768" r:id="rId7"/>
    <p:sldMasterId id="2147483780" r:id="rId8"/>
  </p:sldMasterIdLst>
  <p:notesMasterIdLst>
    <p:notesMasterId r:id="rId55"/>
  </p:notesMasterIdLst>
  <p:handoutMasterIdLst>
    <p:handoutMasterId r:id="rId56"/>
  </p:handoutMasterIdLst>
  <p:sldIdLst>
    <p:sldId id="323" r:id="rId9"/>
    <p:sldId id="256" r:id="rId10"/>
    <p:sldId id="259" r:id="rId11"/>
    <p:sldId id="262" r:id="rId12"/>
    <p:sldId id="293" r:id="rId13"/>
    <p:sldId id="294" r:id="rId14"/>
    <p:sldId id="343" r:id="rId15"/>
    <p:sldId id="270" r:id="rId16"/>
    <p:sldId id="324" r:id="rId17"/>
    <p:sldId id="271" r:id="rId18"/>
    <p:sldId id="325" r:id="rId19"/>
    <p:sldId id="344" r:id="rId20"/>
    <p:sldId id="328" r:id="rId21"/>
    <p:sldId id="326" r:id="rId22"/>
    <p:sldId id="275" r:id="rId23"/>
    <p:sldId id="276" r:id="rId24"/>
    <p:sldId id="277" r:id="rId25"/>
    <p:sldId id="330" r:id="rId26"/>
    <p:sldId id="331" r:id="rId27"/>
    <p:sldId id="333" r:id="rId28"/>
    <p:sldId id="334" r:id="rId29"/>
    <p:sldId id="280" r:id="rId30"/>
    <p:sldId id="336" r:id="rId31"/>
    <p:sldId id="337" r:id="rId32"/>
    <p:sldId id="338" r:id="rId33"/>
    <p:sldId id="290" r:id="rId34"/>
    <p:sldId id="288" r:id="rId35"/>
    <p:sldId id="289" r:id="rId36"/>
    <p:sldId id="345" r:id="rId37"/>
    <p:sldId id="292" r:id="rId38"/>
    <p:sldId id="291" r:id="rId39"/>
    <p:sldId id="339" r:id="rId40"/>
    <p:sldId id="279" r:id="rId41"/>
    <p:sldId id="296" r:id="rId42"/>
    <p:sldId id="297" r:id="rId43"/>
    <p:sldId id="302" r:id="rId44"/>
    <p:sldId id="304" r:id="rId45"/>
    <p:sldId id="340" r:id="rId46"/>
    <p:sldId id="341" r:id="rId47"/>
    <p:sldId id="342" r:id="rId48"/>
    <p:sldId id="306" r:id="rId49"/>
    <p:sldId id="322" r:id="rId50"/>
    <p:sldId id="307" r:id="rId51"/>
    <p:sldId id="308" r:id="rId52"/>
    <p:sldId id="309" r:id="rId53"/>
    <p:sldId id="320" r:id="rId54"/>
  </p:sldIdLst>
  <p:sldSz cx="9144000" cy="6858000" type="screen4x3"/>
  <p:notesSz cx="6797675" cy="987425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7800A2"/>
    <a:srgbClr val="004600"/>
    <a:srgbClr val="33565B"/>
    <a:srgbClr val="00B08E"/>
    <a:srgbClr val="FF3300"/>
    <a:srgbClr val="FE00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58" autoAdjust="0"/>
    <p:restoredTop sz="94660"/>
  </p:normalViewPr>
  <p:slideViewPr>
    <p:cSldViewPr>
      <p:cViewPr>
        <p:scale>
          <a:sx n="72" d="100"/>
          <a:sy n="72" d="100"/>
        </p:scale>
        <p:origin x="-70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defTabSz="914588">
              <a:defRPr sz="1200"/>
            </a:lvl1pPr>
          </a:lstStyle>
          <a:p>
            <a:endParaRPr lang="th-TH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94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r" defTabSz="914588">
              <a:defRPr sz="1200"/>
            </a:lvl1pPr>
          </a:lstStyle>
          <a:p>
            <a:endParaRPr lang="th-TH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 defTabSz="914588">
              <a:defRPr sz="1200"/>
            </a:lvl1pPr>
          </a:lstStyle>
          <a:p>
            <a:endParaRPr lang="th-TH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94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 algn="r" defTabSz="914588">
              <a:defRPr sz="1200"/>
            </a:lvl1pPr>
          </a:lstStyle>
          <a:p>
            <a:fld id="{3C0F226F-7B83-416C-BD15-F1E72353E921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defTabSz="914588">
              <a:defRPr sz="1200"/>
            </a:lvl1pPr>
          </a:lstStyle>
          <a:p>
            <a:endParaRPr lang="th-TH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4" y="1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r" defTabSz="914588">
              <a:defRPr sz="1200"/>
            </a:lvl1pPr>
          </a:lstStyle>
          <a:p>
            <a:endParaRPr lang="th-TH"/>
          </a:p>
        </p:txBody>
      </p:sp>
      <p:sp>
        <p:nvSpPr>
          <p:cNvPr id="788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4" y="4691303"/>
            <a:ext cx="5438748" cy="44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 defTabSz="914588">
              <a:defRPr sz="1200"/>
            </a:lvl1pPr>
          </a:lstStyle>
          <a:p>
            <a:endParaRPr lang="th-TH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4" y="9379542"/>
            <a:ext cx="2945862" cy="49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b" anchorCtr="0" compatLnSpc="1">
            <a:prstTxWarp prst="textNoShape">
              <a:avLst/>
            </a:prstTxWarp>
          </a:bodyPr>
          <a:lstStyle>
            <a:lvl1pPr algn="r" defTabSz="914588">
              <a:defRPr sz="1200"/>
            </a:lvl1pPr>
          </a:lstStyle>
          <a:p>
            <a:fld id="{17674C02-36EE-4881-9C51-FC1B35FCFC9E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82702B-0DD2-4AB8-8556-D968D9E08B9A}" type="slidenum">
              <a:rPr lang="en-US"/>
              <a:pPr/>
              <a:t>1</a:t>
            </a:fld>
            <a:endParaRPr lang="th-TH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27D010-225D-4D6A-BFB5-9F8BB3F165A9}" type="slidenum">
              <a:rPr lang="en-US"/>
              <a:pPr/>
              <a:t>2</a:t>
            </a:fld>
            <a:endParaRPr lang="th-TH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A67DA-3A64-4100-BFD7-B0F5DD0905F6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15663-45B4-4BB9-A7E1-023BA218B1B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80F8B-01B1-4673-840D-F041EB12C90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BA67DA-3A64-4100-BFD7-B0F5DD0905F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1DB4998-95E6-4FB5-8DEC-C9DBE3C11C5D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4C6D64C-3435-48C3-A485-C0249678C2F5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7EC35F6-18F4-4580-A8AD-E260BD1140F5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th-TH"/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C617AE0-0558-471C-BD68-43053C3D04F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h-TH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4629954-1D54-4CE9-9DDA-B66A85BA76D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924F8C1-0038-45AA-B9AD-321B7DA5D68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E3B09E3-E08D-4922-962A-61EDD60AC38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B4998-95E6-4FB5-8DEC-C9DBE3C11C5D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3969F90-3709-4E24-B072-A6E1674F46C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5663-45B4-4BB9-A7E1-023BA218B1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3480F8B-01B1-4673-840D-F041EB12C908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4998-95E6-4FB5-8DEC-C9DBE3C11C5D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D64C-3435-48C3-A485-C0249678C2F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35F6-18F4-4580-A8AD-E260BD1140F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7AE0-0558-471C-BD68-43053C3D04F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9954-1D54-4CE9-9DDA-B66A85BA76D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4F8C1-0038-45AA-B9AD-321B7DA5D68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6D64C-3435-48C3-A485-C0249678C2F5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B09E3-E08D-4922-962A-61EDD60AC38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3969F90-3709-4E24-B072-A6E1674F46C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5663-45B4-4BB9-A7E1-023BA218B1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0F8B-01B1-4673-840D-F041EB12C908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1DB4998-95E6-4FB5-8DEC-C9DBE3C11C5D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D64C-3435-48C3-A485-C0249678C2F5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35F6-18F4-4580-A8AD-E260BD1140F5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7AE0-0558-471C-BD68-43053C3D04F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9954-1D54-4CE9-9DDA-B66A85BA76D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EC35F6-18F4-4580-A8AD-E260BD1140F5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4F8C1-0038-45AA-B9AD-321B7DA5D68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E3B09E3-E08D-4922-962A-61EDD60AC38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969F90-3709-4E24-B072-A6E1674F46C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5663-45B4-4BB9-A7E1-023BA218B1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0F8B-01B1-4673-840D-F041EB12C908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BA67DA-3A64-4100-BFD7-B0F5DD0905F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B4998-95E6-4FB5-8DEC-C9DBE3C11C5D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มุมมน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C6D64C-3435-48C3-A485-C0249678C2F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EC35F6-18F4-4580-A8AD-E260BD1140F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617AE0-0558-471C-BD68-43053C3D04F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17AE0-0558-471C-BD68-43053C3D04F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29954-1D54-4CE9-9DDA-B66A85BA76D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24F8C1-0038-45AA-B9AD-321B7DA5D68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B09E3-E08D-4922-962A-61EDD60AC38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มนมุมสี่เหลี่ยมหนึ่งมุม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969F90-3709-4E24-B072-A6E1674F46C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115663-45B4-4BB9-A7E1-023BA218B1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480F8B-01B1-4673-840D-F041EB12C908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EBA67DA-3A64-4100-BFD7-B0F5DD0905F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B4998-95E6-4FB5-8DEC-C9DBE3C11C5D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C6D64C-3435-48C3-A485-C0249678C2F5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7EC35F6-18F4-4580-A8AD-E260BD1140F5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629954-1D54-4CE9-9DDA-B66A85BA76D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617AE0-0558-471C-BD68-43053C3D04F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629954-1D54-4CE9-9DDA-B66A85BA76D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24F8C1-0038-45AA-B9AD-321B7DA5D68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3B09E3-E08D-4922-962A-61EDD60AC38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3969F90-3709-4E24-B072-A6E1674F46C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115663-45B4-4BB9-A7E1-023BA218B1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480F8B-01B1-4673-840D-F041EB12C908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4998-95E6-4FB5-8DEC-C9DBE3C11C5D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4C6D64C-3435-48C3-A485-C0249678C2F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4F8C1-0038-45AA-B9AD-321B7DA5D68F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35F6-18F4-4580-A8AD-E260BD1140F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7AE0-0558-471C-BD68-43053C3D04F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9954-1D54-4CE9-9DDA-B66A85BA76D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4F8C1-0038-45AA-B9AD-321B7DA5D68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B09E3-E08D-4922-962A-61EDD60AC38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h-TH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คลิกไอคอนเพื่อเพิ่มรูปภาพ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69F90-3709-4E24-B072-A6E1674F46C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5663-45B4-4BB9-A7E1-023BA218B1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0F8B-01B1-4673-840D-F041EB12C908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สี่เหลี่ยมมุมมน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EBA67DA-3A64-4100-BFD7-B0F5DD0905F6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B4998-95E6-4FB5-8DEC-C9DBE3C11C5D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3B09E3-E08D-4922-962A-61EDD60AC38A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สี่เหลี่ยมมุมมน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4C6D64C-3435-48C3-A485-C0249678C2F5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35F6-18F4-4580-A8AD-E260BD1140F5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7AE0-0558-471C-BD68-43053C3D04F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29954-1D54-4CE9-9DDA-B66A85BA76D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4F8C1-0038-45AA-B9AD-321B7DA5D68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สี่เหลี่ยมมุมมน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B09E3-E08D-4922-962A-61EDD60AC38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3969F90-3709-4E24-B072-A6E1674F46C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5663-45B4-4BB9-A7E1-023BA218B1B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0F8B-01B1-4673-840D-F041EB12C908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69F90-3709-4E24-B072-A6E1674F46CA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85B42D0-D983-46E0-ADC7-77C7418B8293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85B42D0-D983-46E0-ADC7-77C7418B8293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5B42D0-D983-46E0-ADC7-77C7418B8293}" type="slidenum">
              <a:rPr lang="en-US" smtClean="0"/>
              <a:pPr/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85B42D0-D983-46E0-ADC7-77C7418B8293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ตัวยึดชื่อเรื่อง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85B42D0-D983-46E0-ADC7-77C7418B8293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85B42D0-D983-46E0-ADC7-77C7418B8293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85B42D0-D983-46E0-ADC7-77C7418B8293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85B42D0-D983-46E0-ADC7-77C7418B8293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8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34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0.xml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40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3027363"/>
          </a:xfrm>
        </p:spPr>
        <p:txBody>
          <a:bodyPr/>
          <a:lstStyle/>
          <a:p>
            <a:r>
              <a:rPr lang="th-TH" sz="5400" b="1">
                <a:solidFill>
                  <a:schemeClr val="tx1"/>
                </a:solidFill>
              </a:rPr>
              <a:t>จุดมุ่งหมาย</a:t>
            </a:r>
            <a:br>
              <a:rPr lang="th-TH" sz="5400" b="1">
                <a:solidFill>
                  <a:schemeClr val="tx1"/>
                </a:solidFill>
              </a:rPr>
            </a:br>
            <a:r>
              <a:rPr lang="th-TH" sz="5400" b="1">
                <a:solidFill>
                  <a:schemeClr val="tx1"/>
                </a:solidFill>
              </a:rPr>
              <a:t>ในกระบวนทัศน์ทางวิทยาศาสตร์</a:t>
            </a:r>
          </a:p>
        </p:txBody>
      </p:sp>
      <p:pic>
        <p:nvPicPr>
          <p:cNvPr id="82947" name="Picture 3" descr="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571744"/>
            <a:ext cx="2865437" cy="4013200"/>
          </a:xfrm>
          <a:prstGeom prst="rect">
            <a:avLst/>
          </a:prstGeom>
          <a:noFill/>
        </p:spPr>
      </p:pic>
      <p:pic>
        <p:nvPicPr>
          <p:cNvPr id="82948" name="Picture 4" descr="llnl_eart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3213100"/>
            <a:ext cx="2736850" cy="2736850"/>
          </a:xfrm>
          <a:prstGeom prst="rect">
            <a:avLst/>
          </a:prstGeom>
          <a:noFill/>
        </p:spPr>
      </p:pic>
      <p:pic>
        <p:nvPicPr>
          <p:cNvPr id="82949" name="Picture 5" descr="jajah_quantum_call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4425" y="2565400"/>
            <a:ext cx="2625725" cy="4032250"/>
          </a:xfrm>
          <a:prstGeom prst="rect">
            <a:avLst/>
          </a:prstGeom>
          <a:noFill/>
        </p:spPr>
      </p:pic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1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10</a:t>
            </a:fld>
            <a:endParaRPr lang="th-TH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57188"/>
            <a:ext cx="9144000" cy="6311900"/>
          </a:xfrm>
        </p:spPr>
        <p:txBody>
          <a:bodyPr/>
          <a:lstStyle/>
          <a:p>
            <a:pPr marL="1166813" indent="-265113" algn="l">
              <a:buNone/>
              <a:tabLst>
                <a:tab pos="1166813" algn="l"/>
              </a:tabLst>
            </a:pPr>
            <a:r>
              <a:rPr lang="th-TH" sz="3600" b="1" i="1" dirty="0" smtClean="0">
                <a:solidFill>
                  <a:srgbClr val="FFC000"/>
                </a:solidFill>
                <a:latin typeface="Angsana New" pitchFamily="18" charset="-34"/>
              </a:rPr>
              <a:t>โลก</a:t>
            </a:r>
            <a:r>
              <a:rPr lang="th-TH" sz="3600" b="1" i="1" dirty="0">
                <a:solidFill>
                  <a:srgbClr val="FFC000"/>
                </a:solidFill>
                <a:latin typeface="Angsana New" pitchFamily="18" charset="-34"/>
              </a:rPr>
              <a:t>ทัศน์แบบองค์รวม</a:t>
            </a:r>
            <a:r>
              <a:rPr lang="th-TH" sz="3600" b="1" dirty="0">
                <a:solidFill>
                  <a:srgbClr val="FFC000"/>
                </a:solidFill>
                <a:latin typeface="Angsana New" pitchFamily="18" charset="-34"/>
              </a:rPr>
              <a:t> </a:t>
            </a:r>
            <a:endParaRPr lang="th-TH" sz="3600" b="1" dirty="0" smtClean="0">
              <a:solidFill>
                <a:srgbClr val="FFC000"/>
              </a:solidFill>
              <a:latin typeface="Angsana New" pitchFamily="18" charset="-34"/>
            </a:endParaRPr>
          </a:p>
          <a:p>
            <a:pPr marL="1166813" indent="-265113" algn="l">
              <a:buNone/>
              <a:tabLst>
                <a:tab pos="11668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คือการมองปรากฏการณ์ทางธรรมชาติว่า</a:t>
            </a:r>
          </a:p>
          <a:p>
            <a:pPr marL="1166813" indent="-265113" algn="l">
              <a:buNone/>
              <a:tabLst>
                <a:tab pos="11668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มี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ความสัมพันธ์กัน  และ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สัมพันธ์กับปรากฏการณ์</a:t>
            </a:r>
          </a:p>
          <a:p>
            <a:pPr marL="1166813" indent="-265113" algn="l">
              <a:buNone/>
              <a:tabLst>
                <a:tab pos="11668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ทาง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ธรรมชาติของมนุษย์ด้วย  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จึง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มีความกลมกลืน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กัน</a:t>
            </a:r>
          </a:p>
          <a:p>
            <a:pPr marL="1166813" indent="-265113" algn="l">
              <a:buNone/>
              <a:tabLst>
                <a:tab pos="11668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ระหว่างสิ่งแวดล้อมกับ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สิ่งมีชีวิตที่อยู่ในระบบ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นี้</a:t>
            </a:r>
            <a:endParaRPr lang="th-TH" sz="36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 marL="1166813" indent="-265113" algn="l">
              <a:buNone/>
              <a:tabLst>
                <a:tab pos="11668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ปรากฏการณ์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ทั้งหลายก็เป็นเหตุปัจจัยต่อ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กัน</a:t>
            </a:r>
          </a:p>
          <a:p>
            <a:pPr marL="1166813" indent="-265113" algn="l">
              <a:buNone/>
              <a:tabLst>
                <a:tab pos="11668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มีพลังทั้งโลกตะวันตกและตะวันออก</a:t>
            </a:r>
            <a:endParaRPr lang="th-TH" sz="3600" b="1" dirty="0">
              <a:solidFill>
                <a:srgbClr val="00206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rgbClr val="889208"/>
          </a:solidFill>
        </p:spPr>
        <p:txBody>
          <a:bodyPr>
            <a:normAutofit/>
          </a:bodyPr>
          <a:lstStyle/>
          <a:p>
            <a:r>
              <a:rPr lang="th-TH" sz="4200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	2.  กระบวนทัศน์แบบ</a:t>
            </a:r>
            <a:r>
              <a:rPr lang="th-TH" sz="4200" b="1" dirty="0" err="1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นิว</a:t>
            </a:r>
            <a:r>
              <a:rPr lang="th-TH" sz="4200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ตัน</a:t>
            </a:r>
            <a:endParaRPr lang="th-TH" sz="4200" b="1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EBA67DA-3A64-4100-BFD7-B0F5DD0905F6}" type="slidenum">
              <a:rPr lang="en-US" smtClean="0"/>
              <a:pPr/>
              <a:t>11</a:t>
            </a:fld>
            <a:endParaRPr lang="th-TH"/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648" y="1600200"/>
            <a:ext cx="8317070" cy="4495800"/>
          </a:xfrm>
        </p:spPr>
        <p:txBody>
          <a:bodyPr/>
          <a:lstStyle/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4000" b="1" dirty="0" smtClean="0">
                <a:latin typeface="Angsana New" pitchFamily="18" charset="-34"/>
              </a:rPr>
              <a:t>เกิดจากพัฒนาการสู่วิทยาศาสตร์สมัยใหม่</a:t>
            </a: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4000" b="1" dirty="0" smtClean="0">
                <a:latin typeface="Angsana New" pitchFamily="18" charset="-34"/>
              </a:rPr>
              <a:t>ของโลกตะวันตก   จากยุคฟื้นฟูศิลปวิทยาการ</a:t>
            </a: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4000" b="1" dirty="0" smtClean="0">
                <a:latin typeface="Angsana New" pitchFamily="18" charset="-34"/>
              </a:rPr>
              <a:t>ถึงศตวรรษที่ 17 - 18</a:t>
            </a:r>
            <a:r>
              <a:rPr lang="th-TH" sz="4000" b="1" dirty="0">
                <a:latin typeface="Angsana New" pitchFamily="18" charset="-34"/>
              </a:rPr>
              <a:t>		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rgbClr val="889208"/>
          </a:solidFill>
        </p:spPr>
        <p:txBody>
          <a:bodyPr>
            <a:normAutofit/>
          </a:bodyPr>
          <a:lstStyle/>
          <a:p>
            <a:pPr algn="ctr"/>
            <a:r>
              <a:rPr lang="th-TH" sz="4400" b="1" dirty="0">
                <a:solidFill>
                  <a:schemeClr val="bg1"/>
                </a:solidFill>
              </a:rPr>
              <a:t>พัฒนาการของ</a:t>
            </a:r>
            <a:r>
              <a:rPr lang="th-TH" sz="44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วิทยาศาสตร์สมัยใหม่</a:t>
            </a:r>
            <a:endParaRPr lang="th-TH" sz="4400" b="1" dirty="0">
              <a:solidFill>
                <a:schemeClr val="bg1"/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EBA67DA-3A64-4100-BFD7-B0F5DD0905F6}" type="slidenum">
              <a:rPr lang="en-US" smtClean="0"/>
              <a:pPr/>
              <a:t>12</a:t>
            </a:fld>
            <a:endParaRPr lang="th-TH"/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648" y="1600200"/>
            <a:ext cx="8317070" cy="5257800"/>
          </a:xfrm>
        </p:spPr>
        <p:txBody>
          <a:bodyPr>
            <a:normAutofit/>
          </a:bodyPr>
          <a:lstStyle/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4000" b="1" dirty="0" smtClean="0">
                <a:latin typeface="Angsana New" pitchFamily="18" charset="-34"/>
              </a:rPr>
              <a:t>ยุคฟื้นฟูศิลปวิทยาการ</a:t>
            </a:r>
            <a:r>
              <a:rPr lang="th-TH" sz="4000" b="1" dirty="0">
                <a:latin typeface="Angsana New" pitchFamily="18" charset="-34"/>
              </a:rPr>
              <a:t> </a:t>
            </a:r>
            <a:r>
              <a:rPr lang="th-TH" sz="4000" b="1" dirty="0" smtClean="0">
                <a:latin typeface="Angsana New" pitchFamily="18" charset="-34"/>
              </a:rPr>
              <a:t> </a:t>
            </a:r>
            <a:r>
              <a:rPr lang="th-TH" sz="3600" b="1" dirty="0" smtClean="0">
                <a:latin typeface="Angsana New" pitchFamily="18" charset="-34"/>
              </a:rPr>
              <a:t>เป็นยุคที่มีทั้งความเชื่อเก่า – ใหม่</a:t>
            </a: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ปะปน</a:t>
            </a:r>
            <a:r>
              <a:rPr lang="th-TH" sz="3600" b="1" dirty="0" smtClean="0">
                <a:latin typeface="Angsana New" pitchFamily="18" charset="-34"/>
              </a:rPr>
              <a:t>กันอยู่  ธรรมชาติ  วิทยาศาสตร์  พระเจ้า  และ</a:t>
            </a:r>
            <a:r>
              <a:rPr lang="th-TH" sz="3600" b="1" dirty="0" smtClean="0">
                <a:latin typeface="Angsana New" pitchFamily="18" charset="-34"/>
              </a:rPr>
              <a:t>มนุษย์</a:t>
            </a: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4000" b="1" dirty="0" smtClean="0">
                <a:latin typeface="Angsana New" pitchFamily="18" charset="-34"/>
              </a:rPr>
              <a:t>ในทาง</a:t>
            </a:r>
            <a:r>
              <a:rPr lang="th-TH" sz="4000" b="1" dirty="0" smtClean="0">
                <a:latin typeface="Angsana New" pitchFamily="18" charset="-34"/>
              </a:rPr>
              <a:t>วิทยาศาสตร์ </a:t>
            </a:r>
            <a:r>
              <a:rPr lang="th-TH" sz="4000" b="1" dirty="0" smtClean="0">
                <a:latin typeface="Angsana New" pitchFamily="18" charset="-34"/>
              </a:rPr>
              <a:t>ตั้งแต่</a:t>
            </a:r>
            <a:r>
              <a:rPr lang="th-TH" sz="4000" b="1" dirty="0" smtClean="0">
                <a:latin typeface="Angsana New" pitchFamily="18" charset="-34"/>
              </a:rPr>
              <a:t>ศตวรรษที่14  เป็นต้นมา  </a:t>
            </a:r>
            <a:endParaRPr lang="th-TH" sz="4000" b="1" dirty="0" smtClean="0">
              <a:latin typeface="Angsana New" pitchFamily="18" charset="-34"/>
            </a:endParaRP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4000" b="1" dirty="0" smtClean="0">
                <a:solidFill>
                  <a:srgbClr val="00B050"/>
                </a:solidFill>
                <a:latin typeface="Angsana New" pitchFamily="18" charset="-34"/>
              </a:rPr>
              <a:t>เริ่ม</a:t>
            </a:r>
            <a:r>
              <a:rPr lang="th-TH" sz="4000" b="1" dirty="0" smtClean="0">
                <a:latin typeface="Angsana New" pitchFamily="18" charset="-34"/>
              </a:rPr>
              <a:t>การศึกษาวิทยาศาสตร์ในรูปแบบใหม่  </a:t>
            </a:r>
            <a:endParaRPr lang="th-TH" sz="4000" b="1" dirty="0" smtClean="0">
              <a:latin typeface="Angsana New" pitchFamily="18" charset="-34"/>
            </a:endParaRP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4000" b="1" dirty="0" smtClean="0">
                <a:latin typeface="Angsana New" pitchFamily="18" charset="-34"/>
              </a:rPr>
              <a:t>ด้วย</a:t>
            </a:r>
            <a:r>
              <a:rPr lang="th-TH" sz="4000" b="1" dirty="0" smtClean="0">
                <a:latin typeface="Angsana New" pitchFamily="18" charset="-34"/>
              </a:rPr>
              <a:t>วิธีการตรวจสอบปรากฏการณ์</a:t>
            </a:r>
            <a:r>
              <a:rPr lang="th-TH" sz="4000" b="1" dirty="0" smtClean="0">
                <a:latin typeface="Angsana New" pitchFamily="18" charset="-34"/>
              </a:rPr>
              <a:t>ธรรมชาติ</a:t>
            </a: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4000" b="1" dirty="0" smtClean="0">
                <a:latin typeface="Angsana New" pitchFamily="18" charset="-34"/>
              </a:rPr>
              <a:t>บน</a:t>
            </a:r>
            <a:r>
              <a:rPr lang="th-TH" sz="4000" b="1" dirty="0" smtClean="0">
                <a:latin typeface="Angsana New" pitchFamily="18" charset="-34"/>
              </a:rPr>
              <a:t>ฐานของการสังเกต  ประสบการณ์  และการทดลอง</a:t>
            </a:r>
          </a:p>
          <a:p>
            <a:pPr marL="1073150" indent="-530225">
              <a:buNone/>
              <a:tabLst>
                <a:tab pos="1073150" algn="l"/>
              </a:tabLst>
            </a:pPr>
            <a:endParaRPr lang="th-TH" sz="1050" b="1" dirty="0" smtClean="0">
              <a:latin typeface="Angsana New" pitchFamily="18" charset="-34"/>
            </a:endParaRPr>
          </a:p>
          <a:p>
            <a:pPr marL="1073150" indent="-530225">
              <a:buNone/>
              <a:tabLst>
                <a:tab pos="1073150" algn="l"/>
              </a:tabLst>
            </a:pPr>
            <a:r>
              <a:rPr lang="th-TH" sz="4000" b="1" i="1" dirty="0" smtClean="0">
                <a:solidFill>
                  <a:srgbClr val="FF0000"/>
                </a:solidFill>
                <a:latin typeface="Angsana New" pitchFamily="18" charset="-34"/>
              </a:rPr>
              <a:t>วิธีการแบบประจักษ์</a:t>
            </a:r>
            <a:r>
              <a:rPr lang="th-TH" sz="4000" b="1" i="1" dirty="0" smtClean="0">
                <a:solidFill>
                  <a:srgbClr val="FF0000"/>
                </a:solidFill>
                <a:latin typeface="Angsana New" pitchFamily="18" charset="-34"/>
              </a:rPr>
              <a:t>นิยม</a:t>
            </a:r>
            <a:r>
              <a:rPr lang="th-TH" sz="4000" b="1" dirty="0">
                <a:latin typeface="Angsana New" pitchFamily="18" charset="-34"/>
              </a:rPr>
              <a:t>	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EBA67DA-3A64-4100-BFD7-B0F5DD0905F6}" type="slidenum">
              <a:rPr lang="en-US" smtClean="0"/>
              <a:pPr/>
              <a:t>13</a:t>
            </a:fld>
            <a:endParaRPr lang="th-TH"/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648" y="1600200"/>
            <a:ext cx="8317070" cy="4495800"/>
          </a:xfrm>
        </p:spPr>
        <p:txBody>
          <a:bodyPr/>
          <a:lstStyle/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นักคิดออกมาเตือนให้ระวังอันตรายที่เกิดจากการปักใจเชื่อ</a:t>
            </a: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อย่างงมงายในความคิดใดความคิดหนึ่ง  ไม่ว่าจะเป็นศาสนา</a:t>
            </a: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หรือปรัชญาธรรมชาติของ</a:t>
            </a:r>
            <a:r>
              <a:rPr lang="th-TH" sz="3600" b="1" dirty="0" err="1" smtClean="0">
                <a:latin typeface="Angsana New" pitchFamily="18" charset="-34"/>
              </a:rPr>
              <a:t>อริส</a:t>
            </a:r>
            <a:r>
              <a:rPr lang="th-TH" sz="3600" b="1" dirty="0" smtClean="0">
                <a:latin typeface="Angsana New" pitchFamily="18" charset="-34"/>
              </a:rPr>
              <a:t>โต</a:t>
            </a:r>
            <a:r>
              <a:rPr lang="th-TH" sz="3600" b="1" dirty="0" err="1" smtClean="0">
                <a:latin typeface="Angsana New" pitchFamily="18" charset="-34"/>
              </a:rPr>
              <a:t>เติล</a:t>
            </a:r>
            <a:endParaRPr lang="th-TH" sz="3600" b="1" dirty="0" smtClean="0">
              <a:latin typeface="Angsana New" pitchFamily="18" charset="-34"/>
            </a:endParaRPr>
          </a:p>
          <a:p>
            <a:pPr marL="1431925" indent="-1431925" algn="l">
              <a:buNone/>
              <a:tabLst>
                <a:tab pos="1431925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1431925" indent="-1431925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ปรัชญาและวิทยาศาสตร์ค่อย ๆ แยกออกจาก</a:t>
            </a:r>
            <a:r>
              <a:rPr lang="th-TH" sz="3600" b="1" dirty="0" err="1" smtClean="0">
                <a:latin typeface="Angsana New" pitchFamily="18" charset="-34"/>
              </a:rPr>
              <a:t>เทว</a:t>
            </a:r>
            <a:r>
              <a:rPr lang="th-TH" sz="3600" b="1" dirty="0" smtClean="0">
                <a:latin typeface="Angsana New" pitchFamily="18" charset="-34"/>
              </a:rPr>
              <a:t>วิทยา</a:t>
            </a: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4000" b="1" dirty="0">
                <a:latin typeface="Angsana New" pitchFamily="18" charset="-34"/>
              </a:rPr>
              <a:t>		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EBA67DA-3A64-4100-BFD7-B0F5DD0905F6}" type="slidenum">
              <a:rPr lang="en-US" smtClean="0"/>
              <a:pPr/>
              <a:t>14</a:t>
            </a:fld>
            <a:endParaRPr lang="th-TH"/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3600" b="1" dirty="0">
                <a:latin typeface="Angsana New" pitchFamily="18" charset="-34"/>
              </a:rPr>
              <a:t>คริสต์ศตวรรษที่ </a:t>
            </a:r>
            <a:r>
              <a:rPr lang="en-US" sz="3600" b="1" dirty="0">
                <a:latin typeface="Angsana New" pitchFamily="18" charset="-34"/>
              </a:rPr>
              <a:t> 15 </a:t>
            </a:r>
            <a:endParaRPr lang="th-TH" sz="3600" b="1" dirty="0">
              <a:latin typeface="Angsana New" pitchFamily="18" charset="-34"/>
            </a:endParaRP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เกิด</a:t>
            </a:r>
            <a:r>
              <a:rPr lang="th-TH" sz="3600" b="1" dirty="0">
                <a:latin typeface="Angsana New" pitchFamily="18" charset="-34"/>
              </a:rPr>
              <a:t>การปฏิวัติแนวคิดบาง</a:t>
            </a:r>
            <a:r>
              <a:rPr lang="th-TH" sz="3600" b="1" dirty="0" smtClean="0">
                <a:latin typeface="Angsana New" pitchFamily="18" charset="-34"/>
              </a:rPr>
              <a:t>ประการเรื่องโลกและจักรวาล       </a:t>
            </a:r>
          </a:p>
          <a:p>
            <a:pPr marL="1431925" indent="-14319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แสดงออก</a:t>
            </a:r>
            <a:r>
              <a:rPr lang="th-TH" sz="3600" b="1" dirty="0">
                <a:latin typeface="Angsana New" pitchFamily="18" charset="-34"/>
              </a:rPr>
              <a:t>ผ่านผลงานของ...</a:t>
            </a:r>
          </a:p>
          <a:p>
            <a:pPr marL="1258888" indent="-450850" algn="l">
              <a:tabLst>
                <a:tab pos="1258888" algn="l"/>
              </a:tabLst>
            </a:pPr>
            <a:r>
              <a:rPr lang="th-TH" sz="3600" b="1" i="1" dirty="0" smtClean="0">
                <a:latin typeface="Angsana New" pitchFamily="18" charset="-34"/>
              </a:rPr>
              <a:t>นิ</a:t>
            </a:r>
            <a:r>
              <a:rPr lang="th-TH" sz="3600" b="1" i="1" dirty="0" err="1">
                <a:latin typeface="Angsana New" pitchFamily="18" charset="-34"/>
              </a:rPr>
              <a:t>โคลัส</a:t>
            </a:r>
            <a:r>
              <a:rPr lang="th-TH" sz="3600" b="1" i="1" dirty="0">
                <a:latin typeface="Angsana New" pitchFamily="18" charset="-34"/>
              </a:rPr>
              <a:t>  โค</a:t>
            </a:r>
            <a:r>
              <a:rPr lang="th-TH" sz="3600" b="1" i="1" dirty="0" err="1">
                <a:latin typeface="Angsana New" pitchFamily="18" charset="-34"/>
              </a:rPr>
              <a:t>เปอร์นิคัส</a:t>
            </a:r>
            <a:r>
              <a:rPr lang="th-TH" sz="3600" b="1" i="1" dirty="0">
                <a:latin typeface="Angsana New" pitchFamily="18" charset="-34"/>
              </a:rPr>
              <a:t> </a:t>
            </a:r>
            <a:r>
              <a:rPr lang="th-TH" sz="3600" b="1" dirty="0">
                <a:latin typeface="Angsana New" pitchFamily="18" charset="-34"/>
              </a:rPr>
              <a:t>(</a:t>
            </a:r>
            <a:r>
              <a:rPr lang="en-US" sz="3600" b="1" dirty="0">
                <a:latin typeface="Angsana New" pitchFamily="18" charset="-34"/>
              </a:rPr>
              <a:t>Nicholas  Copernicus) </a:t>
            </a:r>
            <a:endParaRPr lang="th-TH" sz="3600" b="1" dirty="0">
              <a:latin typeface="Angsana New" pitchFamily="18" charset="-34"/>
            </a:endParaRPr>
          </a:p>
          <a:p>
            <a:pPr marL="1258888" indent="-450850" algn="l">
              <a:tabLst>
                <a:tab pos="1258888" algn="l"/>
              </a:tabLst>
            </a:pPr>
            <a:r>
              <a:rPr lang="th-TH" sz="3600" b="1" i="1" dirty="0" err="1" smtClean="0">
                <a:latin typeface="Angsana New" pitchFamily="18" charset="-34"/>
              </a:rPr>
              <a:t>โจ</a:t>
            </a:r>
            <a:r>
              <a:rPr lang="th-TH" sz="3600" b="1" i="1" dirty="0" err="1">
                <a:latin typeface="Angsana New" pitchFamily="18" charset="-34"/>
              </a:rPr>
              <a:t>ฮันน์</a:t>
            </a:r>
            <a:r>
              <a:rPr lang="th-TH" sz="3600" b="1" i="1" dirty="0">
                <a:latin typeface="Angsana New" pitchFamily="18" charset="-34"/>
              </a:rPr>
              <a:t>  </a:t>
            </a:r>
            <a:r>
              <a:rPr lang="th-TH" sz="3600" b="1" i="1" dirty="0" err="1">
                <a:latin typeface="Angsana New" pitchFamily="18" charset="-34"/>
              </a:rPr>
              <a:t>เคปเลอร์</a:t>
            </a:r>
            <a:r>
              <a:rPr lang="th-TH" sz="3600" b="1" dirty="0">
                <a:latin typeface="Angsana New" pitchFamily="18" charset="-34"/>
              </a:rPr>
              <a:t>  (</a:t>
            </a:r>
            <a:r>
              <a:rPr lang="en-US" sz="3600" b="1" dirty="0">
                <a:latin typeface="Angsana New" pitchFamily="18" charset="-34"/>
              </a:rPr>
              <a:t>Johann  </a:t>
            </a:r>
            <a:r>
              <a:rPr lang="en-US" sz="3600" b="1" dirty="0" err="1">
                <a:latin typeface="Angsana New" pitchFamily="18" charset="-34"/>
              </a:rPr>
              <a:t>Kepler</a:t>
            </a:r>
            <a:r>
              <a:rPr lang="en-US" sz="3600" b="1" dirty="0">
                <a:latin typeface="Angsana New" pitchFamily="18" charset="-34"/>
              </a:rPr>
              <a:t>)</a:t>
            </a:r>
            <a:endParaRPr lang="th-TH" sz="3600" b="1" dirty="0">
              <a:latin typeface="Angsana New" pitchFamily="18" charset="-34"/>
            </a:endParaRPr>
          </a:p>
          <a:p>
            <a:pPr marL="1258888" indent="-450850" algn="l">
              <a:tabLst>
                <a:tab pos="1258888" algn="l"/>
              </a:tabLst>
            </a:pPr>
            <a:r>
              <a:rPr lang="th-TH" sz="3600" b="1" i="1" dirty="0" smtClean="0">
                <a:latin typeface="Angsana New" pitchFamily="18" charset="-34"/>
              </a:rPr>
              <a:t>กา</a:t>
            </a:r>
            <a:r>
              <a:rPr lang="th-TH" sz="3600" b="1" i="1" dirty="0">
                <a:latin typeface="Angsana New" pitchFamily="18" charset="-34"/>
              </a:rPr>
              <a:t>ลิ</a:t>
            </a:r>
            <a:r>
              <a:rPr lang="th-TH" sz="3600" b="1" i="1" dirty="0" err="1">
                <a:latin typeface="Angsana New" pitchFamily="18" charset="-34"/>
              </a:rPr>
              <a:t>เลโอ</a:t>
            </a:r>
            <a:r>
              <a:rPr lang="th-TH" sz="3600" b="1" i="1" dirty="0">
                <a:latin typeface="Angsana New" pitchFamily="18" charset="-34"/>
              </a:rPr>
              <a:t>  กา</a:t>
            </a:r>
            <a:r>
              <a:rPr lang="th-TH" sz="3600" b="1" i="1" dirty="0" err="1">
                <a:latin typeface="Angsana New" pitchFamily="18" charset="-34"/>
              </a:rPr>
              <a:t>ลิเล</a:t>
            </a:r>
            <a:r>
              <a:rPr lang="th-TH" sz="3600" b="1" i="1" dirty="0">
                <a:latin typeface="Angsana New" pitchFamily="18" charset="-34"/>
              </a:rPr>
              <a:t>อี</a:t>
            </a:r>
            <a:r>
              <a:rPr lang="th-TH" sz="3600" b="1" dirty="0">
                <a:latin typeface="Angsana New" pitchFamily="18" charset="-34"/>
              </a:rPr>
              <a:t>  </a:t>
            </a:r>
            <a:r>
              <a:rPr lang="en-US" sz="3600" b="1" dirty="0">
                <a:latin typeface="Angsana New" pitchFamily="18" charset="-34"/>
              </a:rPr>
              <a:t>(</a:t>
            </a:r>
            <a:r>
              <a:rPr lang="en-US" sz="3600" b="1" dirty="0" err="1">
                <a:latin typeface="Angsana New" pitchFamily="18" charset="-34"/>
              </a:rPr>
              <a:t>Galilao</a:t>
            </a:r>
            <a:r>
              <a:rPr lang="en-US" sz="3600" b="1" dirty="0">
                <a:latin typeface="Angsana New" pitchFamily="18" charset="-34"/>
              </a:rPr>
              <a:t>  </a:t>
            </a:r>
            <a:r>
              <a:rPr lang="en-US" sz="3600" b="1" dirty="0" err="1">
                <a:latin typeface="Angsana New" pitchFamily="18" charset="-34"/>
              </a:rPr>
              <a:t>Galilei</a:t>
            </a:r>
            <a:r>
              <a:rPr lang="en-US" sz="3600" b="1" dirty="0">
                <a:latin typeface="Angsana New" pitchFamily="18" charset="-34"/>
              </a:rPr>
              <a:t>) </a:t>
            </a:r>
            <a:r>
              <a:rPr lang="th-TH" sz="3600" b="1" dirty="0">
                <a:latin typeface="Angsana New" pitchFamily="18" charset="-34"/>
              </a:rPr>
              <a:t>		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EBA67DA-3A64-4100-BFD7-B0F5DD0905F6}" type="slidenum">
              <a:rPr lang="en-US" smtClean="0"/>
              <a:pPr/>
              <a:t>15</a:t>
            </a:fld>
            <a:endParaRPr lang="th-TH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i="1" dirty="0">
                <a:latin typeface="Angsana New" pitchFamily="18" charset="-34"/>
              </a:rPr>
              <a:t>นิ</a:t>
            </a:r>
            <a:r>
              <a:rPr lang="th-TH" sz="3600" b="1" i="1" dirty="0" err="1">
                <a:latin typeface="Angsana New" pitchFamily="18" charset="-34"/>
              </a:rPr>
              <a:t>โคลัส</a:t>
            </a:r>
            <a:r>
              <a:rPr lang="th-TH" sz="3600" b="1" i="1" dirty="0">
                <a:latin typeface="Angsana New" pitchFamily="18" charset="-34"/>
              </a:rPr>
              <a:t>  โค</a:t>
            </a:r>
            <a:r>
              <a:rPr lang="th-TH" sz="3600" b="1" i="1" dirty="0" err="1">
                <a:latin typeface="Angsana New" pitchFamily="18" charset="-34"/>
              </a:rPr>
              <a:t>เปอร์นิคัส</a:t>
            </a:r>
            <a:r>
              <a:rPr lang="th-TH" sz="3600" b="1" i="1" dirty="0">
                <a:latin typeface="Angsana New" pitchFamily="18" charset="-34"/>
              </a:rPr>
              <a:t> </a:t>
            </a:r>
            <a:r>
              <a:rPr lang="th-TH" sz="3600" b="1" dirty="0">
                <a:latin typeface="Angsana New" pitchFamily="18" charset="-34"/>
              </a:rPr>
              <a:t>(</a:t>
            </a:r>
            <a:r>
              <a:rPr lang="en-US" sz="3600" b="1" dirty="0">
                <a:latin typeface="Angsana New" pitchFamily="18" charset="-34"/>
              </a:rPr>
              <a:t>Nicholas  Copernicus)</a:t>
            </a:r>
            <a:endParaRPr lang="th-TH" sz="3600" b="1" dirty="0">
              <a:latin typeface="Angsana New" pitchFamily="18" charset="-34"/>
            </a:endParaRPr>
          </a:p>
          <a:p>
            <a:pPr marL="1431925" indent="-530225" algn="l">
              <a:spcBef>
                <a:spcPts val="0"/>
              </a:spcBef>
              <a:buNone/>
              <a:tabLst>
                <a:tab pos="1431925" algn="l"/>
              </a:tabLst>
            </a:pPr>
            <a:r>
              <a:rPr lang="en-US" sz="3600" b="1" dirty="0">
                <a:latin typeface="Angsana New" pitchFamily="18" charset="-34"/>
              </a:rPr>
              <a:t>1473 – 1543	</a:t>
            </a:r>
            <a:r>
              <a:rPr lang="th-TH" sz="3600" b="1" dirty="0">
                <a:latin typeface="Angsana New" pitchFamily="18" charset="-34"/>
              </a:rPr>
              <a:t>ชาวโปแลนด์</a:t>
            </a:r>
          </a:p>
        </p:txBody>
      </p:sp>
      <p:pic>
        <p:nvPicPr>
          <p:cNvPr id="21508" name="Picture 4" descr="Copernic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900384"/>
            <a:ext cx="5040312" cy="3594100"/>
          </a:xfrm>
          <a:prstGeom prst="rect">
            <a:avLst/>
          </a:prstGeom>
          <a:noFill/>
        </p:spPr>
      </p:pic>
      <p:pic>
        <p:nvPicPr>
          <p:cNvPr id="21509" name="Picture 5" descr="CopernicusBrausewett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9513" y="2900384"/>
            <a:ext cx="1938337" cy="36004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EBA67DA-3A64-4100-BFD7-B0F5DD0905F6}" type="slidenum">
              <a:rPr lang="en-US" smtClean="0"/>
              <a:pPr/>
              <a:t>16</a:t>
            </a:fld>
            <a:endParaRPr lang="th-TH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i="1" dirty="0" err="1">
                <a:latin typeface="Angsana New" pitchFamily="18" charset="-34"/>
              </a:rPr>
              <a:t>โจฮันน์</a:t>
            </a:r>
            <a:r>
              <a:rPr lang="th-TH" sz="3600" b="1" i="1" dirty="0">
                <a:latin typeface="Angsana New" pitchFamily="18" charset="-34"/>
              </a:rPr>
              <a:t>  </a:t>
            </a:r>
            <a:r>
              <a:rPr lang="th-TH" sz="3600" b="1" i="1" dirty="0" err="1">
                <a:latin typeface="Angsana New" pitchFamily="18" charset="-34"/>
              </a:rPr>
              <a:t>เคปเลอร์</a:t>
            </a:r>
            <a:r>
              <a:rPr lang="th-TH" sz="3600" b="1" dirty="0">
                <a:latin typeface="Angsana New" pitchFamily="18" charset="-34"/>
              </a:rPr>
              <a:t>  (</a:t>
            </a:r>
            <a:r>
              <a:rPr lang="en-US" sz="3600" b="1" dirty="0">
                <a:latin typeface="Angsana New" pitchFamily="18" charset="-34"/>
              </a:rPr>
              <a:t>Johann  </a:t>
            </a:r>
            <a:r>
              <a:rPr lang="en-US" sz="3600" b="1" dirty="0" err="1">
                <a:latin typeface="Angsana New" pitchFamily="18" charset="-34"/>
              </a:rPr>
              <a:t>Kepler</a:t>
            </a:r>
            <a:r>
              <a:rPr lang="en-US" sz="3600" b="1" dirty="0">
                <a:latin typeface="Angsana New" pitchFamily="18" charset="-34"/>
              </a:rPr>
              <a:t>)</a:t>
            </a:r>
            <a:endParaRPr lang="th-TH" sz="3600" b="1" dirty="0">
              <a:latin typeface="Angsana New" pitchFamily="18" charset="-34"/>
            </a:endParaRPr>
          </a:p>
          <a:p>
            <a:pPr marL="1431925" indent="-530225" algn="l">
              <a:spcBef>
                <a:spcPts val="0"/>
              </a:spcBef>
              <a:buNone/>
              <a:tabLst>
                <a:tab pos="1431925" algn="l"/>
              </a:tabLst>
            </a:pPr>
            <a:r>
              <a:rPr lang="en-US" sz="3600" b="1" dirty="0">
                <a:latin typeface="Angsana New" pitchFamily="18" charset="-34"/>
              </a:rPr>
              <a:t>1571 – 1630	</a:t>
            </a:r>
            <a:r>
              <a:rPr lang="th-TH" sz="3600" b="1" dirty="0">
                <a:latin typeface="Angsana New" pitchFamily="18" charset="-34"/>
              </a:rPr>
              <a:t>ชาวเยอรมัน</a:t>
            </a:r>
          </a:p>
        </p:txBody>
      </p:sp>
      <p:pic>
        <p:nvPicPr>
          <p:cNvPr id="22532" name="Picture 4" descr="kepl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9188" y="2786058"/>
            <a:ext cx="2986087" cy="3816350"/>
          </a:xfrm>
          <a:prstGeom prst="rect">
            <a:avLst/>
          </a:prstGeom>
          <a:noFill/>
        </p:spPr>
      </p:pic>
      <p:pic>
        <p:nvPicPr>
          <p:cNvPr id="22533" name="Picture 5" descr="kepl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2463" y="2786058"/>
            <a:ext cx="3709987" cy="38163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EBA67DA-3A64-4100-BFD7-B0F5DD0905F6}" type="slidenum">
              <a:rPr lang="en-US" smtClean="0"/>
              <a:pPr/>
              <a:t>17</a:t>
            </a:fld>
            <a:endParaRPr lang="th-TH"/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i="1" dirty="0">
                <a:latin typeface="Angsana New" pitchFamily="18" charset="-34"/>
              </a:rPr>
              <a:t>กาลิ</a:t>
            </a:r>
            <a:r>
              <a:rPr lang="th-TH" sz="3600" b="1" i="1" dirty="0" err="1">
                <a:latin typeface="Angsana New" pitchFamily="18" charset="-34"/>
              </a:rPr>
              <a:t>เลโอ</a:t>
            </a:r>
            <a:r>
              <a:rPr lang="th-TH" sz="3600" b="1" i="1" dirty="0">
                <a:latin typeface="Angsana New" pitchFamily="18" charset="-34"/>
              </a:rPr>
              <a:t>  กา</a:t>
            </a:r>
            <a:r>
              <a:rPr lang="th-TH" sz="3600" b="1" i="1" dirty="0" err="1">
                <a:latin typeface="Angsana New" pitchFamily="18" charset="-34"/>
              </a:rPr>
              <a:t>ลิเล</a:t>
            </a:r>
            <a:r>
              <a:rPr lang="th-TH" sz="3600" b="1" i="1" dirty="0">
                <a:latin typeface="Angsana New" pitchFamily="18" charset="-34"/>
              </a:rPr>
              <a:t>อี</a:t>
            </a:r>
            <a:r>
              <a:rPr lang="th-TH" sz="3600" b="1" dirty="0">
                <a:latin typeface="Angsana New" pitchFamily="18" charset="-34"/>
              </a:rPr>
              <a:t>  </a:t>
            </a:r>
            <a:r>
              <a:rPr lang="en-US" sz="3600" b="1" dirty="0">
                <a:latin typeface="Angsana New" pitchFamily="18" charset="-34"/>
              </a:rPr>
              <a:t>(</a:t>
            </a:r>
            <a:r>
              <a:rPr lang="en-US" sz="3600" b="1" dirty="0" err="1">
                <a:latin typeface="Angsana New" pitchFamily="18" charset="-34"/>
              </a:rPr>
              <a:t>Galilao</a:t>
            </a:r>
            <a:r>
              <a:rPr lang="en-US" sz="3600" b="1" dirty="0">
                <a:latin typeface="Angsana New" pitchFamily="18" charset="-34"/>
              </a:rPr>
              <a:t>  </a:t>
            </a:r>
            <a:r>
              <a:rPr lang="en-US" sz="3600" b="1" dirty="0" err="1">
                <a:latin typeface="Angsana New" pitchFamily="18" charset="-34"/>
              </a:rPr>
              <a:t>Galilei</a:t>
            </a:r>
            <a:r>
              <a:rPr lang="en-US" sz="3600" b="1" dirty="0">
                <a:latin typeface="Angsana New" pitchFamily="18" charset="-34"/>
              </a:rPr>
              <a:t>)</a:t>
            </a:r>
            <a:endParaRPr lang="th-TH" sz="3600" b="1" dirty="0">
              <a:latin typeface="Angsana New" pitchFamily="18" charset="-34"/>
            </a:endParaRP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en-US" sz="3600" b="1" dirty="0">
                <a:latin typeface="Angsana New" pitchFamily="18" charset="-34"/>
              </a:rPr>
              <a:t>1564 – 1642</a:t>
            </a:r>
            <a:r>
              <a:rPr lang="th-TH" sz="3600" b="1" dirty="0">
                <a:latin typeface="Angsana New" pitchFamily="18" charset="-34"/>
              </a:rPr>
              <a:t>	ชาวอิตาลี</a:t>
            </a:r>
          </a:p>
        </p:txBody>
      </p:sp>
      <p:pic>
        <p:nvPicPr>
          <p:cNvPr id="23557" name="Picture 5" descr="GalileoGalilei"/>
          <p:cNvPicPr>
            <a:picLocks noChangeAspect="1" noChangeArrowheads="1"/>
          </p:cNvPicPr>
          <p:nvPr/>
        </p:nvPicPr>
        <p:blipFill>
          <a:blip r:embed="rId2"/>
          <a:srcRect t="3745" b="13228"/>
          <a:stretch>
            <a:fillRect/>
          </a:stretch>
        </p:blipFill>
        <p:spPr bwMode="auto">
          <a:xfrm>
            <a:off x="5132416" y="3260746"/>
            <a:ext cx="3511550" cy="3168650"/>
          </a:xfrm>
          <a:prstGeom prst="rect">
            <a:avLst/>
          </a:prstGeom>
          <a:noFill/>
        </p:spPr>
      </p:pic>
      <p:pic>
        <p:nvPicPr>
          <p:cNvPr id="23558" name="Picture 6" descr="lsem_0001_0001_0_img00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854" y="3260746"/>
            <a:ext cx="4610100" cy="3143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1431925" indent="-1074738" algn="l">
              <a:buNone/>
              <a:tabLst>
                <a:tab pos="1431925" algn="l"/>
              </a:tabLst>
            </a:pPr>
            <a:r>
              <a:rPr lang="th-TH" sz="3600" b="1" dirty="0" smtClean="0">
                <a:solidFill>
                  <a:srgbClr val="FFC000"/>
                </a:solidFill>
                <a:latin typeface="Angsana New" pitchFamily="18" charset="-34"/>
              </a:rPr>
              <a:t>ศตวรรษที่ 17</a:t>
            </a:r>
          </a:p>
          <a:p>
            <a:pPr marL="1258888" indent="-542925" algn="l">
              <a:buSzPct val="65000"/>
              <a:buFont typeface="Wingdings" pitchFamily="2" charset="2"/>
              <a:buChar char="q"/>
              <a:tabLst>
                <a:tab pos="1258888" algn="l"/>
              </a:tabLst>
            </a:pPr>
            <a:r>
              <a:rPr lang="th-TH" sz="3600" b="1" dirty="0" smtClean="0">
                <a:latin typeface="Angsana New" pitchFamily="18" charset="-34"/>
              </a:rPr>
              <a:t>การปฏิวัติทางวิทยาศาสตร์</a:t>
            </a:r>
          </a:p>
          <a:p>
            <a:pPr marL="1258888" indent="-542925" algn="l">
              <a:buSzPct val="65000"/>
              <a:buFont typeface="Wingdings" pitchFamily="2" charset="2"/>
              <a:buChar char="q"/>
              <a:tabLst>
                <a:tab pos="1258888" algn="l"/>
              </a:tabLst>
            </a:pPr>
            <a:r>
              <a:rPr lang="th-TH" sz="3600" b="1" dirty="0" smtClean="0">
                <a:latin typeface="Angsana New" pitchFamily="18" charset="-34"/>
              </a:rPr>
              <a:t> </a:t>
            </a:r>
            <a:r>
              <a:rPr lang="th-TH" sz="3600" b="1" dirty="0" err="1" smtClean="0">
                <a:latin typeface="Angsana New" pitchFamily="18" charset="-34"/>
              </a:rPr>
              <a:t>การปฏิ</a:t>
            </a:r>
            <a:r>
              <a:rPr lang="th-TH" sz="3600" b="1" dirty="0" smtClean="0">
                <a:latin typeface="Angsana New" pitchFamily="18" charset="-34"/>
              </a:rPr>
              <a:t>วิ</a:t>
            </a:r>
            <a:r>
              <a:rPr lang="th-TH" sz="3600" b="1" dirty="0" err="1" smtClean="0">
                <a:latin typeface="Angsana New" pitchFamily="18" charset="-34"/>
              </a:rPr>
              <a:t>ตทาง</a:t>
            </a:r>
            <a:r>
              <a:rPr lang="th-TH" sz="3600" b="1" dirty="0" smtClean="0">
                <a:latin typeface="Angsana New" pitchFamily="18" charset="-34"/>
              </a:rPr>
              <a:t>การค้า</a:t>
            </a:r>
          </a:p>
          <a:p>
            <a:pPr marL="1258888" indent="-542925" algn="l">
              <a:buSzPct val="65000"/>
              <a:buFont typeface="Wingdings" pitchFamily="2" charset="2"/>
              <a:buChar char="q"/>
              <a:tabLst>
                <a:tab pos="1258888" algn="l"/>
              </a:tabLst>
            </a:pPr>
            <a:r>
              <a:rPr lang="th-TH" sz="3600" b="1" dirty="0" smtClean="0">
                <a:latin typeface="Angsana New" pitchFamily="18" charset="-34"/>
              </a:rPr>
              <a:t>ด้านวิทยาศาสตร์  วิธีการสำคัญมาจากเบคอน</a:t>
            </a:r>
          </a:p>
          <a:p>
            <a:pPr marL="1258888" indent="-542925" algn="l">
              <a:buSzPct val="65000"/>
              <a:buNone/>
              <a:tabLst>
                <a:tab pos="1258888" algn="l"/>
              </a:tabLst>
            </a:pPr>
            <a:r>
              <a:rPr lang="th-TH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และ</a:t>
            </a:r>
            <a:r>
              <a:rPr lang="th-TH" sz="3600" b="1" dirty="0" err="1" smtClean="0">
                <a:latin typeface="Angsana New" pitchFamily="18" charset="-34"/>
              </a:rPr>
              <a:t>เดส์การ์ต</a:t>
            </a:r>
            <a:endParaRPr lang="th-TH" sz="3600" b="1" dirty="0" smtClean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18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530352"/>
            <a:ext cx="4857784" cy="5970482"/>
          </a:xfrm>
        </p:spPr>
        <p:txBody>
          <a:bodyPr>
            <a:normAutofit/>
          </a:bodyPr>
          <a:lstStyle/>
          <a:p>
            <a:pPr marL="1431925" indent="-1246188" algn="l">
              <a:spcBef>
                <a:spcPts val="0"/>
              </a:spcBef>
              <a:buNone/>
              <a:tabLst>
                <a:tab pos="1431925" algn="l"/>
              </a:tabLst>
            </a:pPr>
            <a:r>
              <a:rPr lang="th-TH" sz="3600" b="1" dirty="0" err="1" smtClean="0">
                <a:solidFill>
                  <a:srgbClr val="7800A2"/>
                </a:solidFill>
                <a:latin typeface="Angsana New" pitchFamily="18" charset="-34"/>
              </a:rPr>
              <a:t>ฟรานซิส</a:t>
            </a:r>
            <a:r>
              <a:rPr lang="th-TH" sz="3600" b="1" dirty="0" smtClean="0">
                <a:solidFill>
                  <a:srgbClr val="7800A2"/>
                </a:solidFill>
                <a:latin typeface="Angsana New" pitchFamily="18" charset="-34"/>
              </a:rPr>
              <a:t>  เบคอน  </a:t>
            </a:r>
            <a:r>
              <a:rPr lang="th-TH" b="1" dirty="0" smtClean="0">
                <a:solidFill>
                  <a:srgbClr val="7800A2"/>
                </a:solidFill>
                <a:latin typeface="Angsana New" pitchFamily="18" charset="-34"/>
              </a:rPr>
              <a:t>(1561 </a:t>
            </a:r>
            <a:r>
              <a:rPr lang="th-TH" b="1" dirty="0" smtClean="0">
                <a:solidFill>
                  <a:srgbClr val="7800A2"/>
                </a:solidFill>
                <a:latin typeface="Angsana New" pitchFamily="18" charset="-34"/>
              </a:rPr>
              <a:t>– 1626)</a:t>
            </a:r>
          </a:p>
          <a:p>
            <a:pPr marL="185738" indent="0" algn="l">
              <a:spcBef>
                <a:spcPts val="0"/>
              </a:spcBef>
              <a:buNone/>
            </a:pPr>
            <a:r>
              <a:rPr lang="th-TH" sz="3600" b="1" dirty="0" smtClean="0">
                <a:latin typeface="Angsana New" pitchFamily="18" charset="-34"/>
              </a:rPr>
              <a:t>ความรู้ทั้งปวงควรอิงอยู่กับหลักฐานและการทดลอง</a:t>
            </a:r>
          </a:p>
          <a:p>
            <a:pPr marL="1431925" indent="-1246188" algn="l">
              <a:spcBef>
                <a:spcPts val="0"/>
              </a:spcBef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เริ่มจากการสังเกต </a:t>
            </a:r>
            <a:r>
              <a:rPr lang="th-TH" sz="36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ngsana New" pitchFamily="18" charset="-34"/>
              </a:rPr>
              <a:t>สิ่งเฉพาะ</a:t>
            </a:r>
            <a:r>
              <a:rPr lang="th-TH" sz="3600" b="1" dirty="0" smtClean="0">
                <a:latin typeface="Angsana New" pitchFamily="18" charset="-34"/>
              </a:rPr>
              <a:t>  </a:t>
            </a:r>
          </a:p>
          <a:p>
            <a:pPr marL="1431925" indent="-1246188" algn="l">
              <a:spcBef>
                <a:spcPts val="0"/>
              </a:spcBef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และจากสิ่งเฉพาะนั้น</a:t>
            </a:r>
          </a:p>
          <a:p>
            <a:pPr marL="1431925" indent="-1246188" algn="l">
              <a:spcBef>
                <a:spcPts val="0"/>
              </a:spcBef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ค่อยให้เหตุผลไปยัง</a:t>
            </a:r>
          </a:p>
          <a:p>
            <a:pPr marL="1431925" indent="-1246188" algn="l">
              <a:spcBef>
                <a:spcPts val="0"/>
              </a:spcBef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หลักการทั่วไป  </a:t>
            </a:r>
            <a:r>
              <a:rPr lang="en-US" sz="3600" b="1" dirty="0" smtClean="0">
                <a:latin typeface="Angsana New" pitchFamily="18" charset="-34"/>
              </a:rPr>
              <a:t>:</a:t>
            </a:r>
            <a:r>
              <a:rPr lang="th-TH" sz="3600" b="1" dirty="0" smtClean="0">
                <a:latin typeface="Angsana New" pitchFamily="18" charset="-34"/>
              </a:rPr>
              <a:t>  </a:t>
            </a:r>
            <a:r>
              <a:rPr lang="th-TH" sz="3600" b="1" dirty="0" smtClean="0">
                <a:latin typeface="Angsana New" pitchFamily="18" charset="-34"/>
              </a:rPr>
              <a:t>อุปนัย</a:t>
            </a:r>
          </a:p>
          <a:p>
            <a:pPr marL="1431925" indent="-1246188" algn="l">
              <a:spcBef>
                <a:spcPts val="0"/>
              </a:spcBef>
              <a:buNone/>
              <a:tabLst>
                <a:tab pos="1431925" algn="l"/>
              </a:tabLst>
            </a:pPr>
            <a:r>
              <a:rPr lang="en-US" sz="3600" b="1" dirty="0" smtClean="0">
                <a:latin typeface="Angsana New" pitchFamily="18" charset="-34"/>
              </a:rPr>
              <a:t>(</a:t>
            </a:r>
            <a:r>
              <a:rPr lang="en-US" sz="3600" b="1" dirty="0" smtClean="0">
                <a:latin typeface="Angsana New" pitchFamily="18" charset="-34"/>
              </a:rPr>
              <a:t>inductive method)</a:t>
            </a:r>
          </a:p>
          <a:p>
            <a:pPr marL="1431925" indent="-1246188" algn="l">
              <a:spcBef>
                <a:spcPts val="0"/>
              </a:spcBef>
              <a:buNone/>
              <a:tabLst>
                <a:tab pos="1431925" algn="l"/>
              </a:tabLst>
            </a:pPr>
            <a:endParaRPr lang="th-TH" b="1" dirty="0" smtClean="0">
              <a:latin typeface="Angsana New" pitchFamily="18" charset="-34"/>
            </a:endParaRPr>
          </a:p>
          <a:p>
            <a:pPr marL="1431925" indent="-1246188" algn="l">
              <a:spcBef>
                <a:spcPts val="0"/>
              </a:spcBef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นักวิทยาศาสตร์ไม่ควรมีอคติ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19</a:t>
            </a:fld>
            <a:endParaRPr lang="th-TH"/>
          </a:p>
        </p:txBody>
      </p:sp>
      <p:pic>
        <p:nvPicPr>
          <p:cNvPr id="45058" name="Picture 2" descr="http://upload.wikimedia.org/wikipedia/commons/1/11/Francis_Bacon%2C_Viscount_St_Alban_from_NPG_%282%29.jpg"/>
          <p:cNvPicPr>
            <a:picLocks noChangeAspect="1" noChangeArrowheads="1"/>
          </p:cNvPicPr>
          <p:nvPr/>
        </p:nvPicPr>
        <p:blipFill>
          <a:blip r:embed="rId2" cstate="print"/>
          <a:srcRect r="6026"/>
          <a:stretch>
            <a:fillRect/>
          </a:stretch>
        </p:blipFill>
        <p:spPr bwMode="auto">
          <a:xfrm flipH="1">
            <a:off x="5643570" y="1928802"/>
            <a:ext cx="2906450" cy="38576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125538"/>
          </a:xfrm>
          <a:solidFill>
            <a:srgbClr val="B000B0"/>
          </a:solidFill>
        </p:spPr>
        <p:txBody>
          <a:bodyPr/>
          <a:lstStyle/>
          <a:p>
            <a:pPr indent="542925" algn="l"/>
            <a:r>
              <a:rPr lang="th-TH" b="1" dirty="0" smtClean="0">
                <a:solidFill>
                  <a:schemeClr val="tx1"/>
                </a:solidFill>
              </a:rPr>
              <a:t>ความหมายของ</a:t>
            </a:r>
            <a:r>
              <a:rPr lang="th-TH" b="1" dirty="0">
                <a:solidFill>
                  <a:schemeClr val="tx1"/>
                </a:solidFill>
              </a:rPr>
              <a:t>วิทยาศาสตร์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412875"/>
            <a:ext cx="9144000" cy="4445017"/>
          </a:xfrm>
        </p:spPr>
        <p:txBody>
          <a:bodyPr/>
          <a:lstStyle/>
          <a:p>
            <a:pPr marL="981075" indent="-439738" algn="l">
              <a:spcBef>
                <a:spcPts val="0"/>
              </a:spcBef>
            </a:pPr>
            <a:r>
              <a:rPr lang="th-TH" sz="4000" b="1" i="1" dirty="0" smtClean="0">
                <a:solidFill>
                  <a:srgbClr val="000066"/>
                </a:solidFill>
                <a:latin typeface="Angsana New" pitchFamily="18" charset="-34"/>
              </a:rPr>
              <a:t>วิทยาศาสตร์</a:t>
            </a:r>
            <a:endParaRPr lang="en-US" sz="4000" b="1" i="1" dirty="0" smtClean="0">
              <a:solidFill>
                <a:srgbClr val="000066"/>
              </a:solidFill>
              <a:latin typeface="Angsana New" pitchFamily="18" charset="-34"/>
            </a:endParaRPr>
          </a:p>
          <a:p>
            <a:pPr marL="981075" indent="-439738" algn="l">
              <a:spcBef>
                <a:spcPts val="0"/>
              </a:spcBef>
            </a:pP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คือ</a:t>
            </a: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ความรู้ที่ได้จากการสังเกตและ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ค้นคว้า</a:t>
            </a:r>
            <a:endParaRPr lang="en-US" sz="3600" b="1" dirty="0" smtClean="0">
              <a:solidFill>
                <a:srgbClr val="FFFF00"/>
              </a:solidFill>
              <a:latin typeface="Angsana New" pitchFamily="18" charset="-34"/>
            </a:endParaRPr>
          </a:p>
          <a:p>
            <a:pPr marL="981075" indent="-439738" algn="l">
              <a:spcBef>
                <a:spcPts val="0"/>
              </a:spcBef>
            </a:pP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จาก</a:t>
            </a: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การ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ประจักษ์</a:t>
            </a:r>
            <a:r>
              <a:rPr lang="en-US" sz="3600" b="1" dirty="0" smtClean="0">
                <a:solidFill>
                  <a:srgbClr val="FFFF00"/>
                </a:solidFill>
                <a:latin typeface="Angsana New" pitchFamily="18" charset="-34"/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ทาง</a:t>
            </a: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ธรรมชาติ  หรือวิชาที่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ค้นคว้า</a:t>
            </a:r>
          </a:p>
          <a:p>
            <a:pPr marL="981075" indent="-439738" algn="l">
              <a:spcBef>
                <a:spcPts val="0"/>
              </a:spcBef>
            </a:pP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ได้</a:t>
            </a: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หลักฐานและเหตุผล </a:t>
            </a:r>
            <a:r>
              <a:rPr lang="en-US" sz="3600" b="1" dirty="0" smtClean="0">
                <a:solidFill>
                  <a:srgbClr val="FFFF00"/>
                </a:solidFill>
                <a:latin typeface="Angsana New" pitchFamily="18" charset="-34"/>
              </a:rPr>
              <a:t>   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แล้ว</a:t>
            </a: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จัดเข้าเป็น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ระเบียบ  </a:t>
            </a:r>
          </a:p>
          <a:p>
            <a:pPr marL="981075" indent="-439738" algn="l">
              <a:spcBef>
                <a:spcPts val="0"/>
              </a:spcBef>
            </a:pP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ให้เป็นความคิดรวบยอด </a:t>
            </a:r>
            <a:r>
              <a:rPr lang="en-US" sz="3600" b="1" dirty="0" smtClean="0">
                <a:solidFill>
                  <a:srgbClr val="FFFF00"/>
                </a:solidFill>
                <a:latin typeface="Angsana New" pitchFamily="18" charset="-34"/>
              </a:rPr>
              <a:t>  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เพื่อให้ได้ความจริงหลัก (</a:t>
            </a:r>
            <a:r>
              <a:rPr lang="en-US" sz="3600" b="1" dirty="0" smtClean="0">
                <a:solidFill>
                  <a:srgbClr val="FFFF00"/>
                </a:solidFill>
                <a:latin typeface="Angsana New" pitchFamily="18" charset="-34"/>
              </a:rPr>
              <a:t>principle) </a:t>
            </a:r>
            <a:endParaRPr lang="th-TH" sz="3600" b="1" dirty="0" smtClean="0">
              <a:solidFill>
                <a:srgbClr val="FFFF00"/>
              </a:solidFill>
              <a:latin typeface="Angsana New" pitchFamily="18" charset="-34"/>
            </a:endParaRPr>
          </a:p>
          <a:p>
            <a:pPr marL="981075" indent="-439738" algn="l">
              <a:spcBef>
                <a:spcPts val="0"/>
              </a:spcBef>
            </a:pP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หรือกฎ (</a:t>
            </a:r>
            <a:r>
              <a:rPr lang="en-US" sz="3600" b="1" dirty="0" smtClean="0">
                <a:solidFill>
                  <a:srgbClr val="FFFF00"/>
                </a:solidFill>
                <a:latin typeface="Angsana New" pitchFamily="18" charset="-34"/>
              </a:rPr>
              <a:t>law) 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 ที่อธิบายได้ด้วยทฤษฎี</a:t>
            </a:r>
            <a:endParaRPr lang="en-US" sz="3600" b="1" dirty="0" smtClean="0">
              <a:solidFill>
                <a:srgbClr val="FFFF00"/>
              </a:solidFill>
              <a:latin typeface="Angsana New" pitchFamily="18" charset="-34"/>
            </a:endParaRPr>
          </a:p>
          <a:p>
            <a:pPr marL="981075" algn="l"/>
            <a:endParaRPr lang="th-TH" sz="4000" b="1" dirty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928926" y="500042"/>
            <a:ext cx="5786478" cy="578647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th-TH" sz="3600" b="1" dirty="0" smtClean="0">
                <a:solidFill>
                  <a:srgbClr val="7800A2"/>
                </a:solidFill>
                <a:latin typeface="Angsana New" pitchFamily="18" charset="-34"/>
              </a:rPr>
              <a:t>เรอ</a:t>
            </a:r>
            <a:r>
              <a:rPr lang="th-TH" sz="3600" b="1" dirty="0" err="1" smtClean="0">
                <a:solidFill>
                  <a:srgbClr val="7800A2"/>
                </a:solidFill>
                <a:latin typeface="Angsana New" pitchFamily="18" charset="-34"/>
              </a:rPr>
              <a:t>เน</a:t>
            </a:r>
            <a:r>
              <a:rPr lang="th-TH" sz="3600" b="1" dirty="0" smtClean="0">
                <a:solidFill>
                  <a:srgbClr val="7800A2"/>
                </a:solidFill>
                <a:latin typeface="Angsana New" pitchFamily="18" charset="-34"/>
              </a:rPr>
              <a:t>  </a:t>
            </a:r>
            <a:r>
              <a:rPr lang="th-TH" sz="3600" b="1" dirty="0" err="1" smtClean="0">
                <a:solidFill>
                  <a:srgbClr val="7800A2"/>
                </a:solidFill>
                <a:latin typeface="Angsana New" pitchFamily="18" charset="-34"/>
              </a:rPr>
              <a:t>เดส์การ์ต</a:t>
            </a:r>
            <a:r>
              <a:rPr lang="th-TH" sz="3600" b="1" dirty="0" smtClean="0">
                <a:solidFill>
                  <a:srgbClr val="7800A2"/>
                </a:solidFill>
                <a:latin typeface="Angsana New" pitchFamily="18" charset="-34"/>
              </a:rPr>
              <a:t>  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th-TH" sz="3600" b="1" dirty="0" smtClean="0">
                <a:solidFill>
                  <a:srgbClr val="7800A2"/>
                </a:solidFill>
                <a:latin typeface="Angsana New" pitchFamily="18" charset="-34"/>
              </a:rPr>
              <a:t>(1596 – 1650)</a:t>
            </a:r>
          </a:p>
          <a:p>
            <a:pPr marL="0" indent="0" algn="l">
              <a:buNone/>
            </a:pPr>
            <a:endParaRPr lang="th-TH" sz="3600" b="1" dirty="0" smtClean="0">
              <a:latin typeface="Angsana New" pitchFamily="18" charset="-34"/>
            </a:endParaRPr>
          </a:p>
          <a:p>
            <a:pPr marL="514350" indent="-514350" algn="l">
              <a:buClrTx/>
              <a:buSzPct val="100000"/>
              <a:buAutoNum type="arabicPeriod"/>
              <a:tabLst>
                <a:tab pos="450850" algn="l"/>
              </a:tabLst>
            </a:pPr>
            <a:r>
              <a:rPr lang="th-TH" sz="3200" b="1" dirty="0" smtClean="0">
                <a:latin typeface="Angsana New" pitchFamily="18" charset="-34"/>
              </a:rPr>
              <a:t>วิธีแสวงหาความรู้  เน้นวิธีการ</a:t>
            </a:r>
          </a:p>
          <a:p>
            <a:pPr marL="514350" indent="-514350" algn="l">
              <a:buClrTx/>
              <a:buSzPct val="100000"/>
              <a:buNone/>
              <a:tabLst>
                <a:tab pos="450850" algn="l"/>
              </a:tabLst>
            </a:pPr>
            <a:r>
              <a:rPr lang="th-TH" sz="3200" b="1" dirty="0" smtClean="0">
                <a:latin typeface="Angsana New" pitchFamily="18" charset="-34"/>
              </a:rPr>
              <a:t>	</a:t>
            </a:r>
            <a:r>
              <a:rPr lang="th-TH" sz="3200" b="1" dirty="0" smtClean="0">
                <a:latin typeface="Angsana New" pitchFamily="18" charset="-34"/>
              </a:rPr>
              <a:t>ทางคณิตศาสตร์  การสร้างวิชา </a:t>
            </a:r>
            <a:r>
              <a:rPr lang="en-US" sz="3200" b="1" dirty="0" smtClean="0">
                <a:latin typeface="Angsana New" pitchFamily="18" charset="-34"/>
              </a:rPr>
              <a:t>Calculus</a:t>
            </a:r>
            <a:endParaRPr lang="th-TH" sz="3200" b="1" dirty="0" smtClean="0">
              <a:latin typeface="Angsana New" pitchFamily="18" charset="-34"/>
            </a:endParaRPr>
          </a:p>
          <a:p>
            <a:pPr marL="514350" indent="-514350" algn="l">
              <a:buClrTx/>
              <a:buSzPct val="100000"/>
              <a:buFont typeface="+mj-lt"/>
              <a:buAutoNum type="arabicPeriod" startAt="2"/>
              <a:tabLst>
                <a:tab pos="450850" algn="l"/>
              </a:tabLst>
            </a:pPr>
            <a:r>
              <a:rPr lang="th-TH" sz="3200" b="1" dirty="0" smtClean="0">
                <a:latin typeface="Angsana New" pitchFamily="18" charset="-34"/>
              </a:rPr>
              <a:t>ความจริงขั้นพื้นฐานมี 2 ประเภท คือ </a:t>
            </a:r>
          </a:p>
          <a:p>
            <a:pPr marL="514350" indent="-514350" algn="l">
              <a:buClrTx/>
              <a:buSzPct val="100000"/>
              <a:buNone/>
              <a:tabLst>
                <a:tab pos="450850" algn="l"/>
              </a:tabLst>
            </a:pPr>
            <a:r>
              <a:rPr lang="th-TH" sz="3200" b="1" i="1" dirty="0" smtClean="0">
                <a:solidFill>
                  <a:srgbClr val="7030A0"/>
                </a:solidFill>
                <a:latin typeface="Angsana New" pitchFamily="18" charset="-34"/>
              </a:rPr>
              <a:t>	</a:t>
            </a:r>
            <a:r>
              <a:rPr lang="th-TH" sz="3200" b="1" i="1" dirty="0" smtClean="0">
                <a:solidFill>
                  <a:srgbClr val="7030A0"/>
                </a:solidFill>
                <a:latin typeface="Angsana New" pitchFamily="18" charset="-34"/>
              </a:rPr>
              <a:t>จิต</a:t>
            </a:r>
            <a:r>
              <a:rPr lang="th-TH" sz="3200" b="1" i="1" dirty="0" smtClean="0">
                <a:latin typeface="Angsana New" pitchFamily="18" charset="-34"/>
              </a:rPr>
              <a:t> </a:t>
            </a:r>
            <a:r>
              <a:rPr lang="th-TH" sz="3200" b="1" dirty="0" smtClean="0">
                <a:latin typeface="Angsana New" pitchFamily="18" charset="-34"/>
              </a:rPr>
              <a:t>และ </a:t>
            </a:r>
            <a:r>
              <a:rPr lang="th-TH" sz="3200" b="1" i="1" dirty="0" smtClean="0">
                <a:solidFill>
                  <a:srgbClr val="7030A0"/>
                </a:solidFill>
                <a:latin typeface="Angsana New" pitchFamily="18" charset="-34"/>
              </a:rPr>
              <a:t>วัตถุ</a:t>
            </a:r>
            <a:endParaRPr lang="th-TH" sz="3200" b="1" dirty="0" smtClean="0">
              <a:solidFill>
                <a:srgbClr val="7030A0"/>
              </a:solidFill>
              <a:latin typeface="Angsana New" pitchFamily="18" charset="-34"/>
            </a:endParaRPr>
          </a:p>
          <a:p>
            <a:pPr marL="514350" indent="-514350" algn="l">
              <a:buClrTx/>
              <a:buSzPct val="100000"/>
              <a:buFont typeface="+mj-lt"/>
              <a:buAutoNum type="arabicPeriod" startAt="3"/>
              <a:tabLst>
                <a:tab pos="450850" algn="l"/>
              </a:tabLst>
            </a:pPr>
            <a:r>
              <a:rPr lang="th-TH" sz="3200" b="1" dirty="0" smtClean="0">
                <a:latin typeface="Angsana New" pitchFamily="18" charset="-34"/>
              </a:rPr>
              <a:t>ความจริงทางวัตถุสามารถเข้าถึง</a:t>
            </a:r>
          </a:p>
          <a:p>
            <a:pPr marL="514350" indent="-514350" algn="l">
              <a:buClrTx/>
              <a:buSzPct val="100000"/>
              <a:buNone/>
              <a:tabLst>
                <a:tab pos="450850" algn="l"/>
              </a:tabLst>
            </a:pPr>
            <a:r>
              <a:rPr lang="th-TH" sz="3200" b="1" dirty="0" smtClean="0">
                <a:latin typeface="Angsana New" pitchFamily="18" charset="-34"/>
              </a:rPr>
              <a:t>	</a:t>
            </a:r>
            <a:r>
              <a:rPr lang="th-TH" sz="3200" b="1" dirty="0" smtClean="0">
                <a:latin typeface="Angsana New" pitchFamily="18" charset="-34"/>
              </a:rPr>
              <a:t>ได้ด้วยวิธีการทางคณิตศาสตร์</a:t>
            </a:r>
            <a:endParaRPr lang="th-TH" sz="3200" b="1" dirty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20</a:t>
            </a:fld>
            <a:endParaRPr lang="th-TH"/>
          </a:p>
        </p:txBody>
      </p:sp>
      <p:pic>
        <p:nvPicPr>
          <p:cNvPr id="44034" name="Picture 2" descr="http://upload.wikimedia.org/wikipedia/commons/7/73/Frans_Hals_-_Portret_van_Ren%C3%A9_Descar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731" y="539561"/>
            <a:ext cx="2420195" cy="296087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502920" y="530352"/>
            <a:ext cx="8183880" cy="5398978"/>
          </a:xfrm>
        </p:spPr>
        <p:txBody>
          <a:bodyPr>
            <a:normAutofit/>
          </a:bodyPr>
          <a:lstStyle/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การเริ่มต้นของวิทยาศาสตร์สมัยใหม่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มีการเริ่มต้นทดลองและรวบรวมหลักฐาน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อย่างเป็นกลาง   มุ่งไปที่การได้มาซึ่งความรู้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ที่เป็นอิสระแห่งผลประโยชน์ส่วนบุคคล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และจารีตยอมรับกัน</a:t>
            </a:r>
            <a:r>
              <a:rPr lang="th-TH" sz="3600" b="1" dirty="0" smtClean="0">
                <a:latin typeface="Angsana New" pitchFamily="18" charset="-34"/>
              </a:rPr>
              <a:t>อยู่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นักวิทยาศาสตร์คิดว่า กำลังขับไล่ตัวอวิชชา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และสร้างกฎแห่งความจริงขึ้น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21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8" y="533400"/>
            <a:ext cx="8081988" cy="914400"/>
          </a:xfrm>
          <a:noFill/>
        </p:spPr>
        <p:txBody>
          <a:bodyPr>
            <a:normAutofit/>
          </a:bodyPr>
          <a:lstStyle/>
          <a:p>
            <a:pPr algn="l"/>
            <a:r>
              <a:rPr lang="th-TH" sz="4400" b="1" dirty="0">
                <a:solidFill>
                  <a:srgbClr val="FF0000"/>
                </a:solidFill>
              </a:rPr>
              <a:t>จุดมุ่งหมายของวิทยาศาสตร์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14282" y="1571612"/>
            <a:ext cx="8501122" cy="4643470"/>
          </a:xfrm>
        </p:spPr>
        <p:txBody>
          <a:bodyPr>
            <a:normAutofit/>
          </a:bodyPr>
          <a:lstStyle/>
          <a:p>
            <a:pPr marL="357188" indent="0" algn="l">
              <a:buNone/>
              <a:tabLst>
                <a:tab pos="1343025" algn="l"/>
              </a:tabLst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วิทยาศาสตร์เป็นความพยายามที่จะเข้าใจ  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อธิบาย</a:t>
            </a:r>
          </a:p>
          <a:p>
            <a:pPr marL="357188" indent="0" algn="l">
              <a:spcBef>
                <a:spcPts val="0"/>
              </a:spcBef>
              <a:buNone/>
              <a:tabLst>
                <a:tab pos="1343025" algn="l"/>
              </a:tabLst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และ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คาดการณ์ล่วงหน้าเกี่ยวกับโลกที่เราอาศัยอยู่ </a:t>
            </a:r>
          </a:p>
          <a:p>
            <a:pPr marL="357188" indent="0" algn="l">
              <a:spcBef>
                <a:spcPts val="0"/>
              </a:spcBef>
              <a:buNone/>
              <a:tabLst>
                <a:tab pos="1343025" algn="l"/>
              </a:tabLst>
            </a:pP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  <a:p>
            <a:pPr marL="357188" indent="0" algn="l">
              <a:spcBef>
                <a:spcPts val="0"/>
              </a:spcBef>
              <a:buNone/>
              <a:tabLst>
                <a:tab pos="1343025" algn="l"/>
              </a:tabLst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แต่สิ่งที่วิทยาศาสตร์</a:t>
            </a:r>
            <a:r>
              <a:rPr lang="th-TH" sz="3600" b="1" i="1" dirty="0">
                <a:solidFill>
                  <a:srgbClr val="7800A2"/>
                </a:solidFill>
                <a:latin typeface="Browallia New" pitchFamily="34" charset="-34"/>
                <a:cs typeface="Browallia New" pitchFamily="34" charset="-34"/>
              </a:rPr>
              <a:t>ต่างจาก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ศาสนาและศาสตร์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อื่น</a:t>
            </a:r>
          </a:p>
          <a:p>
            <a:pPr marL="357188" indent="0" algn="l">
              <a:spcBef>
                <a:spcPts val="0"/>
              </a:spcBef>
              <a:buNone/>
              <a:tabLst>
                <a:tab pos="1343025" algn="l"/>
              </a:tabLst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คือ  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วิธีการที่นักวิทยาศาสตร์ใช้สืบสาวหาความจริง    </a:t>
            </a:r>
            <a:endParaRPr lang="th-TH" sz="3600" b="1" dirty="0" smtClean="0">
              <a:latin typeface="Browallia New" pitchFamily="34" charset="-34"/>
              <a:cs typeface="Browallia New" pitchFamily="34" charset="-34"/>
            </a:endParaRPr>
          </a:p>
          <a:p>
            <a:pPr marL="357188" indent="0" algn="l">
              <a:spcBef>
                <a:spcPts val="0"/>
              </a:spcBef>
              <a:buNone/>
              <a:tabLst>
                <a:tab pos="1343025" algn="l"/>
              </a:tabLst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เกี่ยวกับ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โลกด้วยการทดลอง  การสังเกต  การสร้างทฤษฎี</a:t>
            </a:r>
            <a:endParaRPr lang="th-TH" sz="3600" b="1" i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22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530352"/>
            <a:ext cx="8186766" cy="4398846"/>
          </a:xfrm>
        </p:spPr>
        <p:txBody>
          <a:bodyPr>
            <a:normAutofit/>
          </a:bodyPr>
          <a:lstStyle/>
          <a:p>
            <a:pPr marL="1431925" indent="-1431925" algn="ctr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วิธีการของวิทยาศาสตร์แบบใหม่</a:t>
            </a:r>
          </a:p>
          <a:p>
            <a:pPr marL="1431925" indent="-1431925" algn="ctr">
              <a:tabLst>
                <a:tab pos="1431925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1431925" indent="-1431925" algn="ctr">
              <a:tabLst>
                <a:tab pos="1431925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1431925" indent="-1431925" algn="ctr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เกิดการปฏิวัติทางเทคโนโลยี</a:t>
            </a:r>
          </a:p>
          <a:p>
            <a:pPr marL="1431925" indent="-1431925" algn="ctr">
              <a:tabLst>
                <a:tab pos="1431925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1431925" indent="-1431925" algn="ctr">
              <a:tabLst>
                <a:tab pos="1431925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1431925" indent="-1431925" algn="ctr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การคิดค้นใหม่  -  สิ่งประดิษฐ์ใหม่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23</a:t>
            </a:fld>
            <a:endParaRPr lang="th-TH"/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 rot="5400000">
            <a:off x="4106065" y="1677975"/>
            <a:ext cx="929488" cy="2382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 rot="5400000">
            <a:off x="4071934" y="3499644"/>
            <a:ext cx="1000132" cy="1588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i="1" dirty="0" err="1" smtClean="0">
                <a:solidFill>
                  <a:srgbClr val="7030A0"/>
                </a:solidFill>
                <a:latin typeface="Angsana New" pitchFamily="18" charset="-34"/>
              </a:rPr>
              <a:t>ฟรานซิส</a:t>
            </a:r>
            <a:r>
              <a:rPr lang="th-TH" sz="3600" b="1" i="1" dirty="0" smtClean="0">
                <a:solidFill>
                  <a:srgbClr val="7030A0"/>
                </a:solidFill>
                <a:latin typeface="Angsana New" pitchFamily="18" charset="-34"/>
              </a:rPr>
              <a:t>  เบคอน  </a:t>
            </a:r>
            <a:r>
              <a:rPr lang="th-TH" sz="3600" b="1" dirty="0" smtClean="0">
                <a:latin typeface="Angsana New" pitchFamily="18" charset="-34"/>
              </a:rPr>
              <a:t>กล่าวว่า</a:t>
            </a:r>
          </a:p>
          <a:p>
            <a:pPr marL="1431925" indent="-530225" algn="l">
              <a:tabLst>
                <a:tab pos="1431925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1431925" indent="-1431925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		“</a:t>
            </a:r>
            <a:r>
              <a:rPr lang="th-TH" sz="3600" b="1" i="1" dirty="0" smtClean="0">
                <a:solidFill>
                  <a:srgbClr val="008000"/>
                </a:solidFill>
                <a:latin typeface="Angsana New" pitchFamily="18" charset="-34"/>
              </a:rPr>
              <a:t>ความรู้คืออำนาจ</a:t>
            </a:r>
            <a:r>
              <a:rPr lang="th-TH" sz="3600" b="1" dirty="0" smtClean="0">
                <a:solidFill>
                  <a:srgbClr val="008000"/>
                </a:solidFill>
                <a:latin typeface="Angsana New" pitchFamily="18" charset="-34"/>
              </a:rPr>
              <a:t>”</a:t>
            </a:r>
          </a:p>
          <a:p>
            <a:pPr marL="1431925" indent="-1431925">
              <a:tabLst>
                <a:tab pos="1431925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สะท้อนคุณค่าเชิงปฏิบัติการของความรู้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24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1431925" indent="-1074738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มนุษย์เริ่มปลดตัวเองจากข้อจำกัดตามธรรมชาติ</a:t>
            </a:r>
          </a:p>
          <a:p>
            <a:pPr marL="1431925" indent="-1074738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และเริ่มแทรกตัวเองเข้าไปควบคุมธรรมชาติอย่างจริงจัง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25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26</a:t>
            </a:fld>
            <a:endParaRPr lang="th-TH"/>
          </a:p>
        </p:txBody>
      </p:sp>
      <p:pic>
        <p:nvPicPr>
          <p:cNvPr id="6" name="Picture 4" descr="180px-NewtonsTelescopeRepl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5348" y="1500173"/>
            <a:ext cx="2601673" cy="2268523"/>
          </a:xfrm>
          <a:prstGeom prst="rect">
            <a:avLst/>
          </a:prstGeom>
          <a:noFill/>
        </p:spPr>
      </p:pic>
      <p:pic>
        <p:nvPicPr>
          <p:cNvPr id="7" name="Picture 5" descr="180px-Newton%27s_tree%2C_Botanic_Gardens%2C_Cambrid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14290"/>
            <a:ext cx="2668587" cy="3529013"/>
          </a:xfrm>
          <a:prstGeom prst="rect">
            <a:avLst/>
          </a:prstGeom>
          <a:noFill/>
        </p:spPr>
      </p:pic>
      <p:pic>
        <p:nvPicPr>
          <p:cNvPr id="8" name="Picture 6" descr="Sir_Isaac_Newton_(1643-1727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14290"/>
            <a:ext cx="2800350" cy="3529013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 rot="10800000" flipV="1">
            <a:off x="502920" y="3929066"/>
            <a:ext cx="8183880" cy="1785951"/>
          </a:xfrm>
          <a:prstGeom prst="rect">
            <a:avLst/>
          </a:prstGeom>
        </p:spPr>
        <p:txBody>
          <a:bodyPr vert="horz" lIns="45720" rIns="45720">
            <a:normAutofit/>
          </a:bodyPr>
          <a:lstStyle/>
          <a:p>
            <a:pPr marL="1431925" marR="64008" lvl="0" indent="-1431925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>
                <a:tab pos="1431925" algn="l"/>
              </a:tabLst>
              <a:defRPr/>
            </a:pPr>
            <a:r>
              <a:rPr kumimoji="0" lang="th-TH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800A2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เซอร์</a:t>
            </a:r>
            <a:r>
              <a:rPr kumimoji="0" lang="th-TH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800A2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  ไอ</a:t>
            </a:r>
            <a:r>
              <a:rPr kumimoji="0" lang="th-TH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800A2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แซก</a:t>
            </a:r>
            <a:r>
              <a:rPr kumimoji="0" lang="th-TH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800A2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 </a:t>
            </a:r>
            <a:r>
              <a:rPr kumimoji="0" lang="th-TH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800A2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นิว</a:t>
            </a:r>
            <a:r>
              <a:rPr kumimoji="0" lang="th-TH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800A2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ตัน</a:t>
            </a:r>
            <a:r>
              <a:rPr kumimoji="0" lang="th-TH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  </a:t>
            </a: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(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Sir  Isaac  Newton)</a:t>
            </a:r>
            <a:endParaRPr kumimoji="0" lang="th-TH" sz="4000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1431925" marR="64008" lvl="0" indent="-1431925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>
                <a:tab pos="1431925" algn="l"/>
              </a:tabLst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1643 – 1727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ngsana New" pitchFamily="18" charset="-34"/>
                <a:ea typeface="+mn-ea"/>
                <a:cs typeface="+mn-cs"/>
              </a:rPr>
              <a:t>	ชาวอังกฤษ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ngsana New" pitchFamily="18" charset="-34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3356152"/>
            <a:ext cx="2500330" cy="3501848"/>
          </a:xfrm>
          <a:prstGeom prst="rect">
            <a:avLst/>
          </a:prstGeom>
          <a:noFill/>
        </p:spPr>
      </p:pic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71479"/>
            <a:ext cx="9144000" cy="6097609"/>
          </a:xfrm>
        </p:spPr>
        <p:txBody>
          <a:bodyPr/>
          <a:lstStyle/>
          <a:p>
            <a:pPr marL="357188" algn="l" defTabSz="622300">
              <a:spcBef>
                <a:spcPct val="30000"/>
              </a:spcBef>
            </a:pPr>
            <a:r>
              <a:rPr lang="th-TH" sz="4000" b="1" dirty="0">
                <a:latin typeface="Angsana New" pitchFamily="18" charset="-34"/>
              </a:rPr>
              <a:t>	</a:t>
            </a:r>
            <a:r>
              <a:rPr lang="th-TH" sz="3600" b="1" dirty="0" err="1">
                <a:latin typeface="Angsana New" pitchFamily="18" charset="-34"/>
              </a:rPr>
              <a:t>นิว</a:t>
            </a:r>
            <a:r>
              <a:rPr lang="th-TH" sz="3600" b="1" dirty="0">
                <a:latin typeface="Angsana New" pitchFamily="18" charset="-34"/>
              </a:rPr>
              <a:t>ตันเป็นผู้ที่ทำให้การปฏิวัติ</a:t>
            </a:r>
            <a:r>
              <a:rPr lang="th-TH" sz="3600" b="1" dirty="0" smtClean="0">
                <a:latin typeface="Angsana New" pitchFamily="18" charset="-34"/>
              </a:rPr>
              <a:t>วิทยาศาสตร์</a:t>
            </a:r>
          </a:p>
          <a:p>
            <a:pPr marL="357188" algn="l" defTabSz="622300">
              <a:spcBef>
                <a:spcPts val="0"/>
              </a:spcBef>
            </a:pP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บรรลุ</a:t>
            </a:r>
            <a:r>
              <a:rPr lang="th-TH" sz="3600" b="1" dirty="0">
                <a:latin typeface="Angsana New" pitchFamily="18" charset="-34"/>
              </a:rPr>
              <a:t>ถึงจุดสุด</a:t>
            </a:r>
            <a:r>
              <a:rPr lang="th-TH" sz="3600" b="1" dirty="0" smtClean="0">
                <a:latin typeface="Angsana New" pitchFamily="18" charset="-34"/>
              </a:rPr>
              <a:t>ยอด  เปลี่ยนกระบวนทัศน์เดิมแบบ</a:t>
            </a:r>
            <a:r>
              <a:rPr lang="th-TH" sz="3600" b="1" dirty="0" err="1" smtClean="0">
                <a:latin typeface="Angsana New" pitchFamily="18" charset="-34"/>
              </a:rPr>
              <a:t>อริส</a:t>
            </a:r>
            <a:r>
              <a:rPr lang="th-TH" sz="3600" b="1" dirty="0" smtClean="0">
                <a:latin typeface="Angsana New" pitchFamily="18" charset="-34"/>
              </a:rPr>
              <a:t>โต</a:t>
            </a:r>
            <a:r>
              <a:rPr lang="th-TH" sz="3600" b="1" dirty="0" err="1" smtClean="0">
                <a:latin typeface="Angsana New" pitchFamily="18" charset="-34"/>
              </a:rPr>
              <a:t>เติล</a:t>
            </a:r>
            <a:endParaRPr lang="th-TH" sz="3600" b="1" dirty="0" smtClean="0">
              <a:latin typeface="Angsana New" pitchFamily="18" charset="-34"/>
            </a:endParaRPr>
          </a:p>
          <a:p>
            <a:pPr marL="357188" algn="l" defTabSz="622300">
              <a:spcBef>
                <a:spcPts val="0"/>
              </a:spcBef>
            </a:pP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และระบบจักรวาลวิทยาแบบโค</a:t>
            </a:r>
            <a:r>
              <a:rPr lang="th-TH" sz="3600" b="1" dirty="0" err="1" smtClean="0">
                <a:latin typeface="Angsana New" pitchFamily="18" charset="-34"/>
              </a:rPr>
              <a:t>เปอร์นิคัส</a:t>
            </a:r>
            <a:endParaRPr lang="th-TH" sz="3600" b="1" dirty="0">
              <a:latin typeface="Angsana New" pitchFamily="18" charset="-34"/>
            </a:endParaRPr>
          </a:p>
          <a:p>
            <a:pPr marL="1431925" indent="-530225" algn="l">
              <a:spcBef>
                <a:spcPct val="30000"/>
              </a:spcBef>
              <a:tabLst>
                <a:tab pos="1431925" algn="l"/>
              </a:tabLst>
            </a:pPr>
            <a:r>
              <a:rPr lang="th-TH" sz="3600" b="1" dirty="0">
                <a:latin typeface="Angsana New" pitchFamily="18" charset="-34"/>
              </a:rPr>
              <a:t>	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27</a:t>
            </a:fld>
            <a:endParaRPr lang="th-TH"/>
          </a:p>
        </p:txBody>
      </p:sp>
      <p:pic>
        <p:nvPicPr>
          <p:cNvPr id="32770" name="Picture 2" descr="http://upload.wikimedia.org/wikipedia/commons/2/2d/Newton%27s_tree%2C_Botanic_Gardens%2C_Cambrid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356056"/>
            <a:ext cx="2643206" cy="3501944"/>
          </a:xfrm>
          <a:prstGeom prst="rect">
            <a:avLst/>
          </a:prstGeom>
          <a:noFill/>
        </p:spPr>
      </p:pic>
      <p:pic>
        <p:nvPicPr>
          <p:cNvPr id="32772" name="Picture 4" descr="http://www.physics-formulas.com/Newtons_Second_Law_of_Motion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3643314"/>
            <a:ext cx="2781300" cy="9144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857488" y="4643446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Baskerville Old Face" pitchFamily="18" charset="0"/>
              </a:rPr>
              <a:t>F  =  </a:t>
            </a:r>
            <a:r>
              <a:rPr lang="en-US" i="1" dirty="0" smtClean="0">
                <a:latin typeface="Baskerville Old Face" pitchFamily="18" charset="0"/>
              </a:rPr>
              <a:t>m</a:t>
            </a:r>
            <a:r>
              <a:rPr lang="en-US" dirty="0" smtClean="0">
                <a:latin typeface="Baskerville Old Face" pitchFamily="18" charset="0"/>
              </a:rPr>
              <a:t>a</a:t>
            </a:r>
            <a:endParaRPr lang="en-US" dirty="0">
              <a:latin typeface="Baskerville Old Face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28605"/>
            <a:ext cx="9144000" cy="6240484"/>
          </a:xfrm>
        </p:spPr>
        <p:txBody>
          <a:bodyPr/>
          <a:lstStyle/>
          <a:p>
            <a:pPr marL="901700" indent="-450850" algn="l">
              <a:spcBef>
                <a:spcPct val="30000"/>
              </a:spcBef>
              <a:tabLst>
                <a:tab pos="901700" algn="l"/>
              </a:tabLst>
            </a:pPr>
            <a:r>
              <a:rPr lang="th-TH" sz="3600" b="1" dirty="0" smtClean="0">
                <a:latin typeface="Angsana New" pitchFamily="18" charset="-34"/>
              </a:rPr>
              <a:t>1.	เขา</a:t>
            </a:r>
            <a:r>
              <a:rPr lang="th-TH" sz="3600" b="1" dirty="0">
                <a:latin typeface="Angsana New" pitchFamily="18" charset="-34"/>
              </a:rPr>
              <a:t>เห็นด้วยกับนักปรัชญาแนว</a:t>
            </a:r>
            <a:r>
              <a:rPr lang="th-TH" sz="3600" b="1" dirty="0" smtClean="0">
                <a:latin typeface="Angsana New" pitchFamily="18" charset="-34"/>
              </a:rPr>
              <a:t>จักรกลที่ว่า  จักรวาล</a:t>
            </a:r>
            <a:endParaRPr lang="en-US" sz="3600" b="1" dirty="0" smtClean="0">
              <a:latin typeface="Angsana New" pitchFamily="18" charset="-34"/>
            </a:endParaRPr>
          </a:p>
          <a:p>
            <a:pPr marL="901700" indent="-450850" algn="l">
              <a:tabLst>
                <a:tab pos="901700" algn="l"/>
              </a:tabLst>
            </a:pPr>
            <a:r>
              <a:rPr lang="en-US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ประกอบด้วย</a:t>
            </a:r>
            <a:r>
              <a:rPr lang="th-TH" sz="3600" b="1" dirty="0">
                <a:latin typeface="Angsana New" pitchFamily="18" charset="-34"/>
              </a:rPr>
              <a:t>อนุภาคซึ่งเคลื่อนที่  แต่</a:t>
            </a:r>
            <a:r>
              <a:rPr lang="th-TH" sz="3600" b="1" dirty="0" smtClean="0">
                <a:latin typeface="Angsana New" pitchFamily="18" charset="-34"/>
              </a:rPr>
              <a:t>ปรับปรุงให้</a:t>
            </a:r>
            <a:r>
              <a:rPr lang="th-TH" sz="3600" b="1" dirty="0">
                <a:latin typeface="Angsana New" pitchFamily="18" charset="-34"/>
              </a:rPr>
              <a:t>ชัดเจนขึ้น  </a:t>
            </a:r>
            <a:endParaRPr lang="en-US" sz="3600" b="1" dirty="0" smtClean="0">
              <a:latin typeface="Angsana New" pitchFamily="18" charset="-34"/>
            </a:endParaRPr>
          </a:p>
          <a:p>
            <a:pPr marL="901700" indent="-450850" algn="l">
              <a:tabLst>
                <a:tab pos="901700" algn="l"/>
              </a:tabLst>
            </a:pPr>
            <a:r>
              <a:rPr lang="en-US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โดย</a:t>
            </a:r>
            <a:r>
              <a:rPr lang="th-TH" sz="3600" b="1" dirty="0">
                <a:latin typeface="Angsana New" pitchFamily="18" charset="-34"/>
              </a:rPr>
              <a:t>ใช้ความแม่นยำและ</a:t>
            </a:r>
            <a:r>
              <a:rPr lang="th-TH" sz="3600" b="1" dirty="0" smtClean="0">
                <a:latin typeface="Angsana New" pitchFamily="18" charset="-34"/>
              </a:rPr>
              <a:t>เคร่งครัดทางคณิตศาสตร์        </a:t>
            </a:r>
            <a:endParaRPr lang="en-US" sz="3600" b="1" dirty="0" smtClean="0">
              <a:latin typeface="Angsana New" pitchFamily="18" charset="-34"/>
            </a:endParaRPr>
          </a:p>
          <a:p>
            <a:pPr marL="901700" indent="-450850" algn="l">
              <a:tabLst>
                <a:tab pos="901700" algn="l"/>
              </a:tabLst>
            </a:pPr>
            <a:r>
              <a:rPr lang="en-US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สามารถ</a:t>
            </a:r>
            <a:r>
              <a:rPr lang="th-TH" sz="3600" b="1" dirty="0">
                <a:latin typeface="Angsana New" pitchFamily="18" charset="-34"/>
              </a:rPr>
              <a:t>ใช้กฎของ</a:t>
            </a:r>
            <a:r>
              <a:rPr lang="th-TH" sz="3600" b="1" dirty="0" err="1">
                <a:latin typeface="Angsana New" pitchFamily="18" charset="-34"/>
              </a:rPr>
              <a:t>เคป</a:t>
            </a:r>
            <a:r>
              <a:rPr lang="th-TH" sz="3600" b="1" dirty="0" err="1" smtClean="0">
                <a:latin typeface="Angsana New" pitchFamily="18" charset="-34"/>
              </a:rPr>
              <a:t>เลอร์</a:t>
            </a:r>
            <a:r>
              <a:rPr lang="th-TH" sz="3600" b="1" dirty="0" smtClean="0">
                <a:latin typeface="Angsana New" pitchFamily="18" charset="-34"/>
              </a:rPr>
              <a:t>และ</a:t>
            </a:r>
            <a:r>
              <a:rPr lang="th-TH" sz="3600" b="1" dirty="0">
                <a:latin typeface="Angsana New" pitchFamily="18" charset="-34"/>
              </a:rPr>
              <a:t>กา</a:t>
            </a:r>
            <a:r>
              <a:rPr lang="th-TH" sz="3600" b="1" dirty="0" err="1">
                <a:latin typeface="Angsana New" pitchFamily="18" charset="-34"/>
              </a:rPr>
              <a:t>ลิเล</a:t>
            </a:r>
            <a:r>
              <a:rPr lang="th-TH" sz="3600" b="1" dirty="0">
                <a:latin typeface="Angsana New" pitchFamily="18" charset="-34"/>
              </a:rPr>
              <a:t>โอเข้ามาใช้</a:t>
            </a:r>
            <a:r>
              <a:rPr lang="th-TH" sz="3600" b="1" dirty="0" smtClean="0">
                <a:latin typeface="Angsana New" pitchFamily="18" charset="-34"/>
              </a:rPr>
              <a:t>อธิบาย      </a:t>
            </a:r>
            <a:endParaRPr lang="en-US" sz="3600" b="1" dirty="0" smtClean="0">
              <a:latin typeface="Angsana New" pitchFamily="18" charset="-34"/>
            </a:endParaRPr>
          </a:p>
          <a:p>
            <a:pPr marL="901700" indent="-450850" algn="l">
              <a:tabLst>
                <a:tab pos="901700" algn="l"/>
              </a:tabLst>
            </a:pPr>
            <a:r>
              <a:rPr lang="en-US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การ</a:t>
            </a:r>
            <a:r>
              <a:rPr lang="th-TH" sz="3600" b="1" dirty="0">
                <a:latin typeface="Angsana New" pitchFamily="18" charset="-34"/>
              </a:rPr>
              <a:t>เคลื่อนที่ของเทหวัตถุบนพื้นโลกและท้องฟ้าได้ </a:t>
            </a:r>
            <a:r>
              <a:rPr lang="th-TH" sz="3600" b="1" dirty="0" smtClean="0">
                <a:latin typeface="Angsana New" pitchFamily="18" charset="-34"/>
              </a:rPr>
              <a:t>              </a:t>
            </a:r>
            <a:endParaRPr lang="en-US" sz="3600" b="1" dirty="0" smtClean="0">
              <a:latin typeface="Angsana New" pitchFamily="18" charset="-34"/>
            </a:endParaRPr>
          </a:p>
          <a:p>
            <a:pPr marL="901700" indent="-450850" algn="l">
              <a:tabLst>
                <a:tab pos="901700" algn="l"/>
              </a:tabLst>
            </a:pPr>
            <a:r>
              <a:rPr lang="en-US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โดย</a:t>
            </a:r>
            <a:r>
              <a:rPr lang="th-TH" sz="3600" b="1" dirty="0">
                <a:latin typeface="Angsana New" pitchFamily="18" charset="-34"/>
              </a:rPr>
              <a:t>กฎ</a:t>
            </a:r>
            <a:r>
              <a:rPr lang="th-TH" sz="3600" b="1" dirty="0" smtClean="0">
                <a:latin typeface="Angsana New" pitchFamily="18" charset="-34"/>
              </a:rPr>
              <a:t>ธรรมชาติจะ</a:t>
            </a:r>
            <a:r>
              <a:rPr lang="th-TH" sz="3600" b="1" dirty="0">
                <a:latin typeface="Angsana New" pitchFamily="18" charset="-34"/>
              </a:rPr>
              <a:t>ไม่เปลี่ยนแปลง  เป็นความจริงสูงสุด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28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28605"/>
            <a:ext cx="9144000" cy="6240484"/>
          </a:xfrm>
        </p:spPr>
        <p:txBody>
          <a:bodyPr/>
          <a:lstStyle/>
          <a:p>
            <a:pPr marL="1073150" indent="-530225" algn="l">
              <a:spcBef>
                <a:spcPct val="30000"/>
              </a:spcBef>
              <a:tabLst>
                <a:tab pos="1073150" algn="l"/>
              </a:tabLst>
            </a:pPr>
            <a:r>
              <a:rPr lang="th-TH" sz="3600" b="1" dirty="0">
                <a:latin typeface="Angsana New" pitchFamily="18" charset="-34"/>
              </a:rPr>
              <a:t>2.	สิ่งที่ถูกสังเกต </a:t>
            </a:r>
            <a:r>
              <a:rPr lang="th-TH" sz="3600" b="1" dirty="0" smtClean="0">
                <a:latin typeface="Angsana New" pitchFamily="18" charset="-34"/>
              </a:rPr>
              <a:t>(</a:t>
            </a:r>
            <a:r>
              <a:rPr lang="en-US" sz="3600" b="1" dirty="0">
                <a:latin typeface="Angsana New" pitchFamily="18" charset="-34"/>
              </a:rPr>
              <a:t>object)</a:t>
            </a:r>
            <a:r>
              <a:rPr lang="th-TH" sz="3600" b="1" dirty="0">
                <a:latin typeface="Angsana New" pitchFamily="18" charset="-34"/>
              </a:rPr>
              <a:t> </a:t>
            </a:r>
            <a:r>
              <a:rPr lang="th-TH" sz="3600" b="1" dirty="0" smtClean="0">
                <a:latin typeface="Angsana New" pitchFamily="18" charset="-34"/>
              </a:rPr>
              <a:t>แยก</a:t>
            </a:r>
            <a:r>
              <a:rPr lang="th-TH" sz="3600" b="1" dirty="0">
                <a:latin typeface="Angsana New" pitchFamily="18" charset="-34"/>
              </a:rPr>
              <a:t>ต่างหาก</a:t>
            </a:r>
            <a:r>
              <a:rPr lang="th-TH" sz="3600" b="1" dirty="0" smtClean="0">
                <a:latin typeface="Angsana New" pitchFamily="18" charset="-34"/>
              </a:rPr>
              <a:t>จากผู้สังเกต </a:t>
            </a:r>
            <a:r>
              <a:rPr lang="th-TH" sz="3600" b="1" dirty="0">
                <a:latin typeface="Angsana New" pitchFamily="18" charset="-34"/>
              </a:rPr>
              <a:t>(</a:t>
            </a:r>
            <a:r>
              <a:rPr lang="en-US" sz="3600" b="1" dirty="0">
                <a:latin typeface="Angsana New" pitchFamily="18" charset="-34"/>
              </a:rPr>
              <a:t>subject)</a:t>
            </a:r>
            <a:r>
              <a:rPr lang="th-TH" sz="3600" b="1" dirty="0">
                <a:latin typeface="Angsana New" pitchFamily="18" charset="-34"/>
              </a:rPr>
              <a:t>  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29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</a:t>
            </a:fld>
            <a:endParaRPr lang="th-TH"/>
          </a:p>
        </p:txBody>
      </p:sp>
      <p:pic>
        <p:nvPicPr>
          <p:cNvPr id="62468" name="Picture 4" descr="http://www.antique-horology.org/_editorial/thuretplomp/cloc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6230" y="3143248"/>
            <a:ext cx="2187769" cy="28003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1500174"/>
            <a:ext cx="814393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SzPct val="70000"/>
              <a:buAutoNum type="arabicPeriod"/>
            </a:pPr>
            <a:r>
              <a:rPr lang="th-TH" sz="3600" b="1" dirty="0" smtClean="0">
                <a:solidFill>
                  <a:srgbClr val="FFFF00"/>
                </a:solidFill>
                <a:cs typeface="+mn-cs"/>
              </a:rPr>
              <a:t>เข้าถึงความจริงเรื่องชีวิต โลก และจักรวาล</a:t>
            </a:r>
          </a:p>
          <a:p>
            <a:pPr marL="514350" indent="-514350">
              <a:spcBef>
                <a:spcPts val="1200"/>
              </a:spcBef>
              <a:buSzPct val="70000"/>
              <a:buAutoNum type="arabicPeriod"/>
            </a:pPr>
            <a:r>
              <a:rPr lang="th-TH" sz="3600" b="1" dirty="0" smtClean="0">
                <a:solidFill>
                  <a:srgbClr val="FFFF00"/>
                </a:solidFill>
                <a:cs typeface="+mn-cs"/>
              </a:rPr>
              <a:t>เพื่อความสุข ความเจริญของมนุษย์ในโลกนี้</a:t>
            </a:r>
          </a:p>
          <a:p>
            <a:pPr marL="514350" indent="-514350">
              <a:spcBef>
                <a:spcPts val="0"/>
              </a:spcBef>
              <a:buSzPct val="70000"/>
            </a:pPr>
            <a:r>
              <a:rPr lang="th-TH" sz="3600" b="1" dirty="0" smtClean="0">
                <a:solidFill>
                  <a:srgbClr val="FFFF00"/>
                </a:solidFill>
                <a:cs typeface="+mn-cs"/>
              </a:rPr>
              <a:t>	</a:t>
            </a:r>
            <a:r>
              <a:rPr lang="th-TH" sz="3600" b="1" dirty="0" smtClean="0">
                <a:solidFill>
                  <a:srgbClr val="FFFF00"/>
                </a:solidFill>
                <a:cs typeface="+mn-cs"/>
              </a:rPr>
              <a:t>ด้วยการใช้ความรู้และเทคโนโลยี</a:t>
            </a:r>
            <a:endParaRPr lang="en-US" sz="3600" b="1" dirty="0">
              <a:solidFill>
                <a:srgbClr val="FFFF00"/>
              </a:solidFill>
              <a:cs typeface="+mn-cs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125538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indent="542925" algn="l"/>
            <a:r>
              <a:rPr lang="th-TH" b="1" dirty="0" smtClean="0">
                <a:solidFill>
                  <a:srgbClr val="004600"/>
                </a:solidFill>
              </a:rPr>
              <a:t>จุดมุ่งหมายของวิทยาศาสตร์</a:t>
            </a:r>
            <a:endParaRPr lang="th-TH" b="1" dirty="0">
              <a:solidFill>
                <a:srgbClr val="004600"/>
              </a:solidFill>
            </a:endParaRPr>
          </a:p>
        </p:txBody>
      </p:sp>
      <p:sp>
        <p:nvSpPr>
          <p:cNvPr id="7" name="ชื่อเรื่องรอง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412875"/>
            <a:ext cx="9144000" cy="5256213"/>
          </a:xfrm>
        </p:spPr>
        <p:txBody>
          <a:bodyPr/>
          <a:lstStyle/>
          <a:p>
            <a:pPr marL="903288" indent="-3175" algn="l">
              <a:spcBef>
                <a:spcPct val="0"/>
              </a:spcBef>
              <a:tabLst>
                <a:tab pos="1614488" algn="l"/>
              </a:tabLst>
            </a:pPr>
            <a:r>
              <a:rPr lang="th-TH" sz="3600" b="1" dirty="0">
                <a:latin typeface="Angsana New" pitchFamily="18" charset="-34"/>
              </a:rPr>
              <a:t>ระบบจักรวาลแบบ</a:t>
            </a:r>
            <a:r>
              <a:rPr lang="th-TH" sz="3600" b="1" dirty="0" err="1">
                <a:latin typeface="Angsana New" pitchFamily="18" charset="-34"/>
              </a:rPr>
              <a:t>นิว</a:t>
            </a:r>
            <a:r>
              <a:rPr lang="th-TH" sz="3600" b="1" dirty="0">
                <a:latin typeface="Angsana New" pitchFamily="18" charset="-34"/>
              </a:rPr>
              <a:t>ตันมีลักษณะ </a:t>
            </a:r>
            <a:r>
              <a:rPr lang="th-TH" sz="3600" b="1" i="1" dirty="0">
                <a:solidFill>
                  <a:schemeClr val="accent2"/>
                </a:solidFill>
                <a:latin typeface="Angsana New" pitchFamily="18" charset="-34"/>
              </a:rPr>
              <a:t>แบบ</a:t>
            </a:r>
            <a:r>
              <a:rPr lang="th-TH" sz="3600" b="1" i="1" dirty="0" smtClean="0">
                <a:solidFill>
                  <a:schemeClr val="accent2"/>
                </a:solidFill>
                <a:latin typeface="Angsana New" pitchFamily="18" charset="-34"/>
              </a:rPr>
              <a:t>กลไก</a:t>
            </a:r>
            <a:r>
              <a:rPr lang="th-TH" sz="3600" b="1" dirty="0" smtClean="0">
                <a:latin typeface="Angsana New" pitchFamily="18" charset="-34"/>
              </a:rPr>
              <a:t> </a:t>
            </a:r>
          </a:p>
          <a:p>
            <a:pPr marL="903288" indent="-3175" algn="l">
              <a:spcBef>
                <a:spcPct val="0"/>
              </a:spcBef>
              <a:tabLst>
                <a:tab pos="1614488" algn="l"/>
              </a:tabLst>
            </a:pPr>
            <a:r>
              <a:rPr lang="th-TH" sz="3600" b="1" dirty="0" smtClean="0">
                <a:latin typeface="Angsana New" pitchFamily="18" charset="-34"/>
              </a:rPr>
              <a:t>เป็น</a:t>
            </a:r>
            <a:r>
              <a:rPr lang="th-TH" sz="3600" b="1" dirty="0">
                <a:latin typeface="Angsana New" pitchFamily="18" charset="-34"/>
              </a:rPr>
              <a:t>กระบวนทัศน์สำคัญยิ่งต่อการ</a:t>
            </a:r>
            <a:r>
              <a:rPr lang="th-TH" sz="3600" b="1" dirty="0" smtClean="0">
                <a:latin typeface="Angsana New" pitchFamily="18" charset="-34"/>
              </a:rPr>
              <a:t>เปลี่ยนแปลง</a:t>
            </a:r>
          </a:p>
          <a:p>
            <a:pPr marL="903288" indent="-3175" algn="l">
              <a:spcBef>
                <a:spcPct val="0"/>
              </a:spcBef>
              <a:tabLst>
                <a:tab pos="1614488" algn="l"/>
              </a:tabLst>
            </a:pPr>
            <a:r>
              <a:rPr lang="th-TH" sz="3600" b="1" dirty="0" smtClean="0">
                <a:latin typeface="Angsana New" pitchFamily="18" charset="-34"/>
              </a:rPr>
              <a:t>ความรู้สึกนึกคิดของมนุษย์ที่มีต่อตนเอง  </a:t>
            </a:r>
          </a:p>
          <a:p>
            <a:pPr marL="903288" indent="-3175" algn="l">
              <a:spcBef>
                <a:spcPct val="0"/>
              </a:spcBef>
              <a:tabLst>
                <a:tab pos="1614488" algn="l"/>
              </a:tabLst>
            </a:pPr>
            <a:r>
              <a:rPr lang="th-TH" sz="3600" b="1" dirty="0" smtClean="0">
                <a:latin typeface="Angsana New" pitchFamily="18" charset="-34"/>
              </a:rPr>
              <a:t>โลก และ</a:t>
            </a:r>
            <a:r>
              <a:rPr lang="th-TH" sz="3600" b="1" dirty="0" smtClean="0">
                <a:latin typeface="Angsana New" pitchFamily="18" charset="-34"/>
              </a:rPr>
              <a:t>จักรวาล</a:t>
            </a:r>
          </a:p>
          <a:p>
            <a:pPr marL="903288" indent="-3175" algn="l">
              <a:spcBef>
                <a:spcPct val="0"/>
              </a:spcBef>
              <a:tabLst>
                <a:tab pos="1614488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903288" indent="-3175" algn="l">
              <a:spcBef>
                <a:spcPct val="0"/>
              </a:spcBef>
              <a:tabLst>
                <a:tab pos="1614488" algn="l"/>
              </a:tabLst>
            </a:pPr>
            <a:r>
              <a:rPr lang="th-TH" sz="3600" b="1" dirty="0" smtClean="0">
                <a:latin typeface="Angsana New" pitchFamily="18" charset="-34"/>
              </a:rPr>
              <a:t>โลกและจักรวาลมีความสัมพันธ์แบบกลไก</a:t>
            </a:r>
            <a:endParaRPr lang="th-TH" sz="3600" b="1" dirty="0">
              <a:latin typeface="Angsana New" pitchFamily="18" charset="-34"/>
            </a:endParaRPr>
          </a:p>
          <a:p>
            <a:pPr marL="903288" indent="-3175" algn="l">
              <a:spcBef>
                <a:spcPct val="30000"/>
              </a:spcBef>
              <a:tabLst>
                <a:tab pos="1614488" algn="l"/>
              </a:tabLst>
            </a:pPr>
            <a:r>
              <a:rPr lang="th-TH" sz="4000" b="1" dirty="0">
                <a:latin typeface="Angsana New" pitchFamily="18" charset="-34"/>
              </a:rPr>
              <a:t>	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30</a:t>
            </a:fld>
            <a:endParaRPr lang="th-TH"/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357166"/>
            <a:ext cx="914400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808038"/>
            <a:r>
              <a:rPr lang="th-TH" sz="4000" b="1" dirty="0">
                <a:solidFill>
                  <a:schemeClr val="tx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ระบบจักรวาลแบบ</a:t>
            </a:r>
            <a:r>
              <a:rPr lang="th-TH" sz="4000" b="1" dirty="0" err="1">
                <a:solidFill>
                  <a:schemeClr val="tx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นิว</a:t>
            </a:r>
            <a:r>
              <a:rPr lang="th-TH" sz="4000" b="1" dirty="0">
                <a:solidFill>
                  <a:schemeClr val="tx2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ตัน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412875"/>
            <a:ext cx="9144000" cy="5256213"/>
          </a:xfrm>
        </p:spPr>
        <p:txBody>
          <a:bodyPr/>
          <a:lstStyle/>
          <a:p>
            <a:pPr marL="903288" indent="-3175" algn="l">
              <a:spcBef>
                <a:spcPct val="0"/>
              </a:spcBef>
              <a:tabLst>
                <a:tab pos="1614488" algn="l"/>
              </a:tabLst>
            </a:pPr>
            <a:r>
              <a:rPr lang="th-TH" sz="3600" b="1" dirty="0">
                <a:latin typeface="Angsana New" pitchFamily="18" charset="-34"/>
              </a:rPr>
              <a:t>การปฏิวัติในแต่ละครั้งจะนำไปสู่การเปลี่ยนแปลง             </a:t>
            </a:r>
            <a:endParaRPr lang="th-TH" sz="3600" b="1" dirty="0" smtClean="0">
              <a:latin typeface="Angsana New" pitchFamily="18" charset="-34"/>
            </a:endParaRPr>
          </a:p>
          <a:p>
            <a:pPr marL="903288" indent="-3175" algn="l">
              <a:spcBef>
                <a:spcPct val="0"/>
              </a:spcBef>
              <a:tabLst>
                <a:tab pos="1614488" algn="l"/>
              </a:tabLst>
            </a:pPr>
            <a:r>
              <a:rPr lang="th-TH" sz="3600" b="1" dirty="0" smtClean="0">
                <a:latin typeface="Angsana New" pitchFamily="18" charset="-34"/>
              </a:rPr>
              <a:t>กระบวนทัศน์</a:t>
            </a:r>
            <a:r>
              <a:rPr lang="th-TH" sz="3600" b="1" dirty="0">
                <a:latin typeface="Angsana New" pitchFamily="18" charset="-34"/>
              </a:rPr>
              <a:t>ทางวิทยาศาสตร์ในระดับรากฐาน  </a:t>
            </a:r>
            <a:r>
              <a:rPr lang="th-TH" sz="3600" b="1" u="sng" dirty="0">
                <a:solidFill>
                  <a:schemeClr val="accent2"/>
                </a:solidFill>
                <a:latin typeface="Angsana New" pitchFamily="18" charset="-34"/>
              </a:rPr>
              <a:t>แม้จะใช้เวลา</a:t>
            </a:r>
            <a:r>
              <a:rPr lang="th-TH" sz="3600" b="1" dirty="0">
                <a:latin typeface="Angsana New" pitchFamily="18" charset="-34"/>
              </a:rPr>
              <a:t>  </a:t>
            </a:r>
            <a:endParaRPr lang="th-TH" sz="3600" b="1" dirty="0" smtClean="0">
              <a:latin typeface="Angsana New" pitchFamily="18" charset="-34"/>
            </a:endParaRPr>
          </a:p>
          <a:p>
            <a:pPr marL="903288" indent="-3175" algn="l">
              <a:spcBef>
                <a:spcPct val="0"/>
              </a:spcBef>
              <a:tabLst>
                <a:tab pos="1614488" algn="l"/>
              </a:tabLst>
            </a:pPr>
            <a:r>
              <a:rPr lang="th-TH" sz="3600" b="1" dirty="0" smtClean="0">
                <a:latin typeface="Angsana New" pitchFamily="18" charset="-34"/>
              </a:rPr>
              <a:t>ความคิด</a:t>
            </a:r>
            <a:r>
              <a:rPr lang="th-TH" sz="3600" b="1" dirty="0">
                <a:latin typeface="Angsana New" pitchFamily="18" charset="-34"/>
              </a:rPr>
              <a:t>ชุดเก่าถูกหักล้างด้วยความคิดชุด</a:t>
            </a:r>
            <a:r>
              <a:rPr lang="th-TH" sz="3600" b="1" dirty="0" smtClean="0">
                <a:latin typeface="Angsana New" pitchFamily="18" charset="-34"/>
              </a:rPr>
              <a:t>ใหม่ที่</a:t>
            </a:r>
            <a:r>
              <a:rPr lang="th-TH" sz="3600" b="1" dirty="0">
                <a:latin typeface="Angsana New" pitchFamily="18" charset="-34"/>
              </a:rPr>
              <a:t>ต่างจาก</a:t>
            </a:r>
            <a:r>
              <a:rPr lang="th-TH" sz="3600" b="1" dirty="0" smtClean="0">
                <a:latin typeface="Angsana New" pitchFamily="18" charset="-34"/>
              </a:rPr>
              <a:t>เดิม</a:t>
            </a:r>
          </a:p>
          <a:p>
            <a:pPr marL="903288" indent="-3175" algn="l">
              <a:spcBef>
                <a:spcPct val="0"/>
              </a:spcBef>
              <a:tabLst>
                <a:tab pos="1614488" algn="l"/>
              </a:tabLst>
            </a:pPr>
            <a:r>
              <a:rPr lang="th-TH" sz="3600" b="1" dirty="0" smtClean="0">
                <a:latin typeface="Angsana New" pitchFamily="18" charset="-34"/>
              </a:rPr>
              <a:t>โดย</a:t>
            </a:r>
            <a:r>
              <a:rPr lang="th-TH" sz="3600" b="1" dirty="0">
                <a:latin typeface="Angsana New" pitchFamily="18" charset="-34"/>
              </a:rPr>
              <a:t>สิ้นเชิง</a:t>
            </a:r>
          </a:p>
          <a:p>
            <a:pPr marL="903288" indent="-3175" algn="l">
              <a:spcBef>
                <a:spcPct val="30000"/>
              </a:spcBef>
              <a:tabLst>
                <a:tab pos="1614488" algn="l"/>
              </a:tabLst>
            </a:pPr>
            <a:r>
              <a:rPr lang="th-TH" sz="4000" b="1" dirty="0">
                <a:latin typeface="Angsana New" pitchFamily="18" charset="-34"/>
              </a:rPr>
              <a:t>	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0"/>
            <a:ext cx="9144000" cy="1125538"/>
          </a:xfrm>
          <a:prstGeom prst="rect">
            <a:avLst/>
          </a:prstGeom>
          <a:solidFill>
            <a:srgbClr val="751975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542925"/>
            <a:r>
              <a:rPr lang="th-TH" sz="4400" b="1" dirty="0">
                <a:solidFill>
                  <a:schemeClr val="bg1"/>
                </a:solidFill>
              </a:rPr>
              <a:t>การ</a:t>
            </a:r>
            <a:r>
              <a:rPr lang="th-TH" sz="4400" b="1" dirty="0" smtClean="0">
                <a:solidFill>
                  <a:schemeClr val="bg1"/>
                </a:solidFill>
              </a:rPr>
              <a:t>เปลี่ยนแปลงกระบวนทัศน์</a:t>
            </a:r>
            <a:endParaRPr lang="th-TH" sz="4400" b="1" dirty="0">
              <a:solidFill>
                <a:schemeClr val="bg1"/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31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0" y="530352"/>
            <a:ext cx="9001156" cy="4187952"/>
          </a:xfrm>
        </p:spPr>
        <p:txBody>
          <a:bodyPr>
            <a:normAutofit/>
          </a:bodyPr>
          <a:lstStyle/>
          <a:p>
            <a:pPr marL="901700" indent="-544513" algn="l">
              <a:buSzPct val="60000"/>
              <a:buBlip>
                <a:blip r:embed="rId2"/>
              </a:buBlip>
              <a:tabLst>
                <a:tab pos="901700" algn="l"/>
              </a:tabLst>
            </a:pPr>
            <a:r>
              <a:rPr lang="th-TH" sz="3600" b="1" dirty="0" smtClean="0">
                <a:latin typeface="Angsana New" pitchFamily="18" charset="-34"/>
              </a:rPr>
              <a:t>ศตวรรษที่  17 – 18  เป็นช่วงของการมองโลกในแง่ดี</a:t>
            </a:r>
          </a:p>
          <a:p>
            <a:pPr marL="901700" indent="-544513" algn="l">
              <a:spcBef>
                <a:spcPts val="1200"/>
              </a:spcBef>
              <a:buSzPct val="60000"/>
              <a:buBlip>
                <a:blip r:embed="rId2"/>
              </a:buBlip>
              <a:tabLst>
                <a:tab pos="901700" algn="l"/>
              </a:tabLst>
            </a:pPr>
            <a:r>
              <a:rPr lang="th-TH" sz="3600" b="1" dirty="0" smtClean="0">
                <a:latin typeface="Angsana New" pitchFamily="18" charset="-34"/>
              </a:rPr>
              <a:t>วิทยาศาสตร์เป็นความก้าวหน้าของมนุษยชาติ</a:t>
            </a:r>
          </a:p>
          <a:p>
            <a:pPr marL="901700" indent="-544513" algn="l">
              <a:spcBef>
                <a:spcPts val="1200"/>
              </a:spcBef>
              <a:buSzPct val="60000"/>
              <a:buBlip>
                <a:blip r:embed="rId2"/>
              </a:buBlip>
              <a:tabLst>
                <a:tab pos="901700" algn="l"/>
              </a:tabLst>
            </a:pPr>
            <a:r>
              <a:rPr lang="th-TH" sz="3600" b="1" dirty="0" smtClean="0">
                <a:latin typeface="Angsana New" pitchFamily="18" charset="-34"/>
              </a:rPr>
              <a:t>	เป็นไปเพื่อความผาสุกของมนุษย์</a:t>
            </a:r>
          </a:p>
          <a:p>
            <a:pPr marL="901700" indent="-544513" algn="l">
              <a:spcBef>
                <a:spcPts val="1200"/>
              </a:spcBef>
              <a:buSzPct val="60000"/>
              <a:buBlip>
                <a:blip r:embed="rId2"/>
              </a:buBlip>
              <a:tabLst>
                <a:tab pos="901700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แนวคิดของยุคนี้เกี่ยวกับความก้าวหน้า</a:t>
            </a:r>
          </a:p>
          <a:p>
            <a:pPr marL="901700" indent="-544513" algn="l">
              <a:spcBef>
                <a:spcPts val="0"/>
              </a:spcBef>
              <a:buSzPct val="60000"/>
              <a:buNone/>
              <a:tabLst>
                <a:tab pos="901700" algn="l"/>
              </a:tabLst>
            </a:pPr>
            <a:r>
              <a:rPr lang="th-TH" sz="3600" b="1" dirty="0" smtClean="0">
                <a:latin typeface="Angsana New" pitchFamily="18" charset="-34"/>
              </a:rPr>
              <a:t>	และมุ่งความเป็นเลิศ</a:t>
            </a:r>
          </a:p>
          <a:p>
            <a:pPr marL="901700" indent="-544513" algn="l">
              <a:spcBef>
                <a:spcPts val="1200"/>
              </a:spcBef>
              <a:buSzPct val="60000"/>
              <a:buBlip>
                <a:blip r:embed="rId2"/>
              </a:buBlip>
              <a:tabLst>
                <a:tab pos="901700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แสวงหาความรู้อันไม่สิ้นสุดด้วยวิธีการทางวิทยาศาสตร์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32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4000" b="1" dirty="0">
                <a:latin typeface="Angsana New" pitchFamily="18" charset="-34"/>
              </a:rPr>
              <a:t>คริสต์ศตวรรษที่ </a:t>
            </a:r>
            <a:r>
              <a:rPr lang="en-US" sz="4000" b="1" dirty="0">
                <a:latin typeface="Angsana New" pitchFamily="18" charset="-34"/>
              </a:rPr>
              <a:t> 18 </a:t>
            </a:r>
            <a:endParaRPr lang="th-TH" sz="4000" b="1" dirty="0">
              <a:latin typeface="Angsana New" pitchFamily="18" charset="-34"/>
            </a:endParaRP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วิทยาศาสตร์</a:t>
            </a:r>
            <a:r>
              <a:rPr lang="th-TH" sz="3600" b="1" dirty="0">
                <a:latin typeface="Angsana New" pitchFamily="18" charset="-34"/>
              </a:rPr>
              <a:t>มีความสำคัญมาก</a:t>
            </a:r>
            <a:r>
              <a:rPr lang="th-TH" sz="3600" b="1" dirty="0" smtClean="0">
                <a:latin typeface="Angsana New" pitchFamily="18" charset="-34"/>
              </a:rPr>
              <a:t>ใน </a:t>
            </a:r>
            <a:r>
              <a:rPr lang="th-TH" sz="3600" b="1" i="1" dirty="0" smtClean="0">
                <a:solidFill>
                  <a:srgbClr val="7030A0"/>
                </a:solidFill>
                <a:latin typeface="Angsana New" pitchFamily="18" charset="-34"/>
              </a:rPr>
              <a:t>ยุค</a:t>
            </a:r>
            <a:r>
              <a:rPr lang="th-TH" sz="3600" b="1" i="1" dirty="0">
                <a:solidFill>
                  <a:srgbClr val="7030A0"/>
                </a:solidFill>
                <a:latin typeface="Angsana New" pitchFamily="18" charset="-34"/>
              </a:rPr>
              <a:t>ภูมิธรรม</a:t>
            </a:r>
            <a:r>
              <a:rPr lang="th-TH" sz="3600" b="1" dirty="0">
                <a:solidFill>
                  <a:srgbClr val="7030A0"/>
                </a:solidFill>
                <a:latin typeface="Angsana New" pitchFamily="18" charset="-34"/>
              </a:rPr>
              <a:t>   </a:t>
            </a:r>
            <a:endParaRPr lang="th-TH" sz="3600" b="1" dirty="0" smtClean="0">
              <a:solidFill>
                <a:srgbClr val="7030A0"/>
              </a:solidFill>
              <a:latin typeface="Angsana New" pitchFamily="18" charset="-34"/>
            </a:endParaRP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ศาสตร์</a:t>
            </a:r>
            <a:r>
              <a:rPr lang="th-TH" sz="3600" b="1" dirty="0">
                <a:latin typeface="Angsana New" pitchFamily="18" charset="-34"/>
              </a:rPr>
              <a:t>ต่าง ๆ รับวิธีการแบบวิทยาศาสตร์มา</a:t>
            </a:r>
            <a:r>
              <a:rPr lang="th-TH" sz="3600" b="1" dirty="0" smtClean="0">
                <a:latin typeface="Angsana New" pitchFamily="18" charset="-34"/>
              </a:rPr>
              <a:t>ใช้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วิทยาศาสตร์</a:t>
            </a:r>
            <a:r>
              <a:rPr lang="th-TH" sz="3600" b="1" dirty="0">
                <a:latin typeface="Angsana New" pitchFamily="18" charset="-34"/>
              </a:rPr>
              <a:t>มีความสำคัญ</a:t>
            </a:r>
            <a:r>
              <a:rPr lang="th-TH" sz="3600" b="1" dirty="0" smtClean="0">
                <a:latin typeface="Angsana New" pitchFamily="18" charset="-34"/>
              </a:rPr>
              <a:t>ใน </a:t>
            </a:r>
            <a:r>
              <a:rPr lang="th-TH" sz="3600" b="1" i="1" dirty="0" smtClean="0">
                <a:solidFill>
                  <a:srgbClr val="7030A0"/>
                </a:solidFill>
                <a:latin typeface="Angsana New" pitchFamily="18" charset="-34"/>
              </a:rPr>
              <a:t>ยุค</a:t>
            </a:r>
            <a:r>
              <a:rPr lang="th-TH" sz="3600" b="1" i="1" dirty="0">
                <a:solidFill>
                  <a:srgbClr val="7030A0"/>
                </a:solidFill>
                <a:latin typeface="Angsana New" pitchFamily="18" charset="-34"/>
              </a:rPr>
              <a:t>ปฏิวัติ</a:t>
            </a:r>
            <a:r>
              <a:rPr lang="th-TH" sz="3600" b="1" i="1" dirty="0" smtClean="0">
                <a:solidFill>
                  <a:srgbClr val="7030A0"/>
                </a:solidFill>
                <a:latin typeface="Angsana New" pitchFamily="18" charset="-34"/>
              </a:rPr>
              <a:t>อุตสาหกรรม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ทำให้วิทยาศาสตร์มีความสำคัญมากขึ้นตามลำดับ</a:t>
            </a:r>
            <a:endParaRPr lang="th-TH" sz="3600" b="1" i="1" dirty="0">
              <a:solidFill>
                <a:schemeClr val="accent2"/>
              </a:solidFill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33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34</a:t>
            </a:fld>
            <a:endParaRPr lang="th-TH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00043"/>
            <a:ext cx="9144000" cy="6169046"/>
          </a:xfrm>
        </p:spPr>
        <p:txBody>
          <a:bodyPr/>
          <a:lstStyle/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โลกทัศน์ที่เปลี่ยนตามจักรวาลวิทยาของ</a:t>
            </a:r>
            <a:r>
              <a:rPr lang="th-TH" sz="3600" b="1" dirty="0" err="1" smtClean="0">
                <a:latin typeface="Angsana New" pitchFamily="18" charset="-34"/>
              </a:rPr>
              <a:t>นิว</a:t>
            </a:r>
            <a:r>
              <a:rPr lang="th-TH" sz="3600" b="1" dirty="0" smtClean="0">
                <a:latin typeface="Angsana New" pitchFamily="18" charset="-34"/>
              </a:rPr>
              <a:t>ตัน</a:t>
            </a: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ธรรมชาติ</a:t>
            </a:r>
            <a:r>
              <a:rPr lang="th-TH" sz="3600" b="1" dirty="0">
                <a:latin typeface="Angsana New" pitchFamily="18" charset="-34"/>
              </a:rPr>
              <a:t>คือ  </a:t>
            </a:r>
            <a:r>
              <a:rPr lang="th-TH" sz="3600" b="1" dirty="0" smtClean="0">
                <a:latin typeface="Angsana New" pitchFamily="18" charset="-34"/>
              </a:rPr>
              <a:t>แบบจำลองของ</a:t>
            </a:r>
            <a:r>
              <a:rPr lang="th-TH" sz="3600" b="1" dirty="0">
                <a:latin typeface="Angsana New" pitchFamily="18" charset="-34"/>
              </a:rPr>
              <a:t>เครื่องจักรกล 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จักรวาล</a:t>
            </a:r>
            <a:r>
              <a:rPr lang="th-TH" sz="3600" b="1" dirty="0" smtClean="0">
                <a:latin typeface="Angsana New" pitchFamily="18" charset="-34"/>
              </a:rPr>
              <a:t>คือ</a:t>
            </a:r>
            <a:r>
              <a:rPr lang="th-TH" sz="3600" b="1" dirty="0">
                <a:latin typeface="Angsana New" pitchFamily="18" charset="-34"/>
              </a:rPr>
              <a:t>เครื่องจักรกลขนาดใหญ่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ดำเนิน</a:t>
            </a:r>
            <a:r>
              <a:rPr lang="th-TH" sz="3600" b="1" dirty="0">
                <a:latin typeface="Angsana New" pitchFamily="18" charset="-34"/>
              </a:rPr>
              <a:t>ไปแบบกลไก </a:t>
            </a:r>
            <a:r>
              <a:rPr lang="th-TH" sz="3600" b="1" dirty="0" smtClean="0">
                <a:latin typeface="Angsana New" pitchFamily="18" charset="-34"/>
              </a:rPr>
              <a:t> อัน</a:t>
            </a:r>
            <a:r>
              <a:rPr lang="th-TH" sz="3600" b="1" dirty="0">
                <a:latin typeface="Angsana New" pitchFamily="18" charset="-34"/>
              </a:rPr>
              <a:t>อธิบายได้ด้วย</a:t>
            </a:r>
            <a:r>
              <a:rPr lang="th-TH" sz="3600" b="1" dirty="0" smtClean="0">
                <a:latin typeface="Angsana New" pitchFamily="18" charset="-34"/>
              </a:rPr>
              <a:t>กฎ</a:t>
            </a: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ที่สามารถคำนวณ</a:t>
            </a:r>
            <a:r>
              <a:rPr lang="th-TH" sz="3600" b="1" dirty="0">
                <a:latin typeface="Angsana New" pitchFamily="18" charset="-34"/>
              </a:rPr>
              <a:t>ความ</a:t>
            </a:r>
            <a:r>
              <a:rPr lang="th-TH" sz="3600" b="1" dirty="0" smtClean="0">
                <a:latin typeface="Angsana New" pitchFamily="18" charset="-34"/>
              </a:rPr>
              <a:t>เป็นไปล่วงหน้า</a:t>
            </a:r>
            <a:r>
              <a:rPr lang="th-TH" sz="3600" b="1" dirty="0">
                <a:latin typeface="Angsana New" pitchFamily="18" charset="-34"/>
              </a:rPr>
              <a:t>ได้ 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i="1" dirty="0" smtClean="0">
                <a:solidFill>
                  <a:schemeClr val="accent2"/>
                </a:solidFill>
                <a:latin typeface="Angsana New" pitchFamily="18" charset="-34"/>
              </a:rPr>
              <a:t>การ</a:t>
            </a:r>
            <a:r>
              <a:rPr lang="th-TH" sz="3600" b="1" i="1" dirty="0">
                <a:solidFill>
                  <a:schemeClr val="accent2"/>
                </a:solidFill>
                <a:latin typeface="Angsana New" pitchFamily="18" charset="-34"/>
              </a:rPr>
              <a:t>จะเข้าใจธรรมชาติและชีวิต</a:t>
            </a:r>
            <a:r>
              <a:rPr lang="th-TH" sz="3600" b="1" i="1" dirty="0" smtClean="0">
                <a:solidFill>
                  <a:schemeClr val="accent2"/>
                </a:solidFill>
                <a:latin typeface="Angsana New" pitchFamily="18" charset="-34"/>
              </a:rPr>
              <a:t>ได้ก็</a:t>
            </a:r>
            <a:r>
              <a:rPr lang="th-TH" sz="3600" b="1" i="1" dirty="0">
                <a:solidFill>
                  <a:schemeClr val="accent2"/>
                </a:solidFill>
                <a:latin typeface="Angsana New" pitchFamily="18" charset="-34"/>
              </a:rPr>
              <a:t>ต้อง</a:t>
            </a:r>
            <a:r>
              <a:rPr lang="th-TH" sz="3600" b="1" i="1" dirty="0" smtClean="0">
                <a:solidFill>
                  <a:schemeClr val="accent2"/>
                </a:solidFill>
                <a:latin typeface="Angsana New" pitchFamily="18" charset="-34"/>
              </a:rPr>
              <a:t>อธิบาย</a:t>
            </a: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i="1" dirty="0" smtClean="0">
                <a:solidFill>
                  <a:schemeClr val="accent2"/>
                </a:solidFill>
                <a:latin typeface="Angsana New" pitchFamily="18" charset="-34"/>
              </a:rPr>
              <a:t>ด้วย</a:t>
            </a:r>
            <a:r>
              <a:rPr lang="th-TH" sz="3600" b="1" i="1" dirty="0">
                <a:solidFill>
                  <a:schemeClr val="accent2"/>
                </a:solidFill>
                <a:latin typeface="Angsana New" pitchFamily="18" charset="-34"/>
              </a:rPr>
              <a:t>วิธี</a:t>
            </a:r>
            <a:r>
              <a:rPr lang="th-TH" sz="3600" b="1" i="1" dirty="0" smtClean="0">
                <a:solidFill>
                  <a:schemeClr val="accent2"/>
                </a:solidFill>
                <a:latin typeface="Angsana New" pitchFamily="18" charset="-34"/>
              </a:rPr>
              <a:t>คิดแบบ</a:t>
            </a:r>
            <a:r>
              <a:rPr lang="th-TH" sz="3600" b="1" i="1" dirty="0">
                <a:solidFill>
                  <a:schemeClr val="accent2"/>
                </a:solidFill>
                <a:latin typeface="Angsana New" pitchFamily="18" charset="-34"/>
              </a:rPr>
              <a:t>กลไกหรือเครื่องจักรกล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35</a:t>
            </a:fld>
            <a:endParaRPr lang="th-TH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71481"/>
            <a:ext cx="9144000" cy="6097608"/>
          </a:xfrm>
        </p:spPr>
        <p:txBody>
          <a:bodyPr/>
          <a:lstStyle/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>
                <a:latin typeface="Angsana New" pitchFamily="18" charset="-34"/>
              </a:rPr>
              <a:t>มีการนำเอาวิธีอธิบายแบบ</a:t>
            </a:r>
            <a:r>
              <a:rPr lang="th-TH" sz="3600" b="1" dirty="0" err="1">
                <a:latin typeface="Angsana New" pitchFamily="18" charset="-34"/>
              </a:rPr>
              <a:t>นิว</a:t>
            </a:r>
            <a:r>
              <a:rPr lang="th-TH" sz="3600" b="1" dirty="0">
                <a:latin typeface="Angsana New" pitchFamily="18" charset="-34"/>
              </a:rPr>
              <a:t>ตันไปใช้</a:t>
            </a:r>
            <a:r>
              <a:rPr lang="th-TH" sz="3600" b="1" dirty="0" smtClean="0">
                <a:latin typeface="Angsana New" pitchFamily="18" charset="-34"/>
              </a:rPr>
              <a:t>อธิบายปรากฏการณ์</a:t>
            </a: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ต่าง </a:t>
            </a:r>
            <a:r>
              <a:rPr lang="th-TH" sz="3600" b="1" dirty="0">
                <a:latin typeface="Angsana New" pitchFamily="18" charset="-34"/>
              </a:rPr>
              <a:t>ๆ มากขึ้นเรื่อย ๆ   </a:t>
            </a:r>
            <a:r>
              <a:rPr lang="th-TH" sz="3600" b="1" dirty="0" smtClean="0">
                <a:latin typeface="Angsana New" pitchFamily="18" charset="-34"/>
              </a:rPr>
              <a:t> ตลอดศตวรรษ</a:t>
            </a:r>
            <a:r>
              <a:rPr lang="th-TH" sz="3600" b="1" dirty="0">
                <a:latin typeface="Angsana New" pitchFamily="18" charset="-34"/>
              </a:rPr>
              <a:t>ที่ 18 – 19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วิทยาศาสตร์เจริญก้าวหน้า</a:t>
            </a:r>
            <a:r>
              <a:rPr lang="th-TH" sz="3600" b="1" dirty="0">
                <a:latin typeface="Angsana New" pitchFamily="18" charset="-34"/>
              </a:rPr>
              <a:t>มาก  ทั้งทางด้านเคมี </a:t>
            </a:r>
            <a:r>
              <a:rPr lang="th-TH" sz="3600" b="1" dirty="0" smtClean="0">
                <a:latin typeface="Angsana New" pitchFamily="18" charset="-34"/>
              </a:rPr>
              <a:t>พลังงาน   แม่เหล็กไฟฟ้า</a:t>
            </a: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 </a:t>
            </a:r>
          </a:p>
          <a:p>
            <a:pPr marL="900113" algn="l">
              <a:spcBef>
                <a:spcPts val="300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พัฒนาการ</a:t>
            </a:r>
            <a:r>
              <a:rPr lang="th-TH" sz="3600" b="1" dirty="0">
                <a:latin typeface="Angsana New" pitchFamily="18" charset="-34"/>
              </a:rPr>
              <a:t>เหล่านี้ส่วนใหญ่แล้ว  ถือว่าอยู่</a:t>
            </a:r>
            <a:r>
              <a:rPr lang="th-TH" sz="3600" b="1" dirty="0" smtClean="0">
                <a:latin typeface="Angsana New" pitchFamily="18" charset="-34"/>
              </a:rPr>
              <a:t>ภายใต้</a:t>
            </a:r>
          </a:p>
          <a:p>
            <a:pPr marL="900113" algn="l">
              <a:spcBef>
                <a:spcPts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กรอบ</a:t>
            </a:r>
            <a:r>
              <a:rPr lang="th-TH" sz="3600" b="1" dirty="0">
                <a:latin typeface="Angsana New" pitchFamily="18" charset="-34"/>
              </a:rPr>
              <a:t>แนวคิดจักรวาลของ</a:t>
            </a:r>
            <a:r>
              <a:rPr lang="th-TH" sz="3600" b="1" dirty="0" err="1">
                <a:latin typeface="Angsana New" pitchFamily="18" charset="-34"/>
              </a:rPr>
              <a:t>นิว</a:t>
            </a:r>
            <a:r>
              <a:rPr lang="th-TH" sz="3600" b="1" dirty="0">
                <a:latin typeface="Angsana New" pitchFamily="18" charset="-34"/>
              </a:rPr>
              <a:t>ตัน   นักวิทยาศาสตร์ยอมรับว่า </a:t>
            </a: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ts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แนวความคิดของ</a:t>
            </a:r>
            <a:r>
              <a:rPr lang="th-TH" sz="3600" b="1" dirty="0" err="1">
                <a:latin typeface="Angsana New" pitchFamily="18" charset="-34"/>
              </a:rPr>
              <a:t>นิว</a:t>
            </a:r>
            <a:r>
              <a:rPr lang="th-TH" sz="3600" b="1" dirty="0" smtClean="0">
                <a:latin typeface="Angsana New" pitchFamily="18" charset="-34"/>
              </a:rPr>
              <a:t>ตันถูกต้องใน</a:t>
            </a:r>
            <a:r>
              <a:rPr lang="th-TH" sz="3600" b="1" dirty="0">
                <a:latin typeface="Angsana New" pitchFamily="18" charset="-34"/>
              </a:rPr>
              <a:t>สาระสำคัญ 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ts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สิ่ง</a:t>
            </a:r>
            <a:r>
              <a:rPr lang="th-TH" sz="3600" b="1" dirty="0">
                <a:latin typeface="Angsana New" pitchFamily="18" charset="-34"/>
              </a:rPr>
              <a:t>ที่ยังต้อง</a:t>
            </a:r>
            <a:r>
              <a:rPr lang="th-TH" sz="3600" b="1" dirty="0" smtClean="0">
                <a:latin typeface="Angsana New" pitchFamily="18" charset="-34"/>
              </a:rPr>
              <a:t>ทำ คือการเพิ่มเติมใน</a:t>
            </a:r>
            <a:r>
              <a:rPr lang="th-TH" sz="3600" b="1" dirty="0">
                <a:latin typeface="Angsana New" pitchFamily="18" charset="-34"/>
              </a:rPr>
              <a:t>รายละเอียด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547938"/>
            <a:ext cx="8501121" cy="3595706"/>
          </a:xfrm>
        </p:spPr>
        <p:txBody>
          <a:bodyPr>
            <a:normAutofit/>
          </a:bodyPr>
          <a:lstStyle/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>
                <a:latin typeface="Angsana New" pitchFamily="18" charset="-34"/>
              </a:rPr>
              <a:t>วิทยาศาสตร์เป็นศาสตร์ที่มีความก้าวหน้า </a:t>
            </a:r>
            <a:r>
              <a:rPr lang="th-TH" sz="3600" b="1" dirty="0" smtClean="0">
                <a:latin typeface="Angsana New" pitchFamily="18" charset="-34"/>
              </a:rPr>
              <a:t>“</a:t>
            </a:r>
            <a:r>
              <a:rPr lang="th-TH" sz="3600" b="1" i="1" dirty="0">
                <a:solidFill>
                  <a:srgbClr val="751975"/>
                </a:solidFill>
                <a:latin typeface="Angsana New" pitchFamily="18" charset="-34"/>
              </a:rPr>
              <a:t>ความรู้คืออำนาจ</a:t>
            </a:r>
            <a:r>
              <a:rPr lang="th-TH" sz="3600" b="1" dirty="0">
                <a:latin typeface="Angsana New" pitchFamily="18" charset="-34"/>
              </a:rPr>
              <a:t>”   ความรู้นี้ทำให้มนุษย์ </a:t>
            </a:r>
            <a:r>
              <a:rPr lang="th-TH" sz="3600" b="1" dirty="0" smtClean="0">
                <a:latin typeface="Angsana New" pitchFamily="18" charset="-34"/>
              </a:rPr>
              <a:t>สามารถ</a:t>
            </a:r>
            <a:r>
              <a:rPr lang="th-TH" sz="3600" b="1" dirty="0">
                <a:latin typeface="Angsana New" pitchFamily="18" charset="-34"/>
              </a:rPr>
              <a:t>ควบคุมโลกและธรรมชาติได้                                       </a:t>
            </a:r>
            <a:r>
              <a:rPr lang="th-TH" sz="3600" b="1" i="1" dirty="0">
                <a:solidFill>
                  <a:srgbClr val="751975"/>
                </a:solidFill>
                <a:latin typeface="Angsana New" pitchFamily="18" charset="-34"/>
              </a:rPr>
              <a:t>มนุษย์มุ่งพิชิตธรรมชาติ</a:t>
            </a:r>
            <a:r>
              <a:rPr lang="th-TH" sz="3600" b="1" dirty="0">
                <a:latin typeface="Angsana New" pitchFamily="18" charset="-34"/>
              </a:rPr>
              <a:t>  วิทยาการแขนงต่าง </a:t>
            </a:r>
            <a:r>
              <a:rPr lang="th-TH" sz="3600" b="1" dirty="0" smtClean="0">
                <a:latin typeface="Angsana New" pitchFamily="18" charset="-34"/>
              </a:rPr>
              <a:t>ๆ </a:t>
            </a:r>
            <a:r>
              <a:rPr lang="th-TH" sz="3600" b="1" dirty="0">
                <a:latin typeface="Angsana New" pitchFamily="18" charset="-34"/>
              </a:rPr>
              <a:t>เจริญขึ้นมาก    วิทยาศาสตร์ประยุกต์มีบทบาทมากขึ้น   </a:t>
            </a:r>
            <a:r>
              <a:rPr lang="th-TH" sz="3600" b="1" dirty="0" smtClean="0">
                <a:latin typeface="Angsana New" pitchFamily="18" charset="-34"/>
              </a:rPr>
              <a:t>เกิดเทคโนโลยี</a:t>
            </a: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แห่ง</a:t>
            </a:r>
            <a:r>
              <a:rPr lang="th-TH" sz="3600" b="1" dirty="0">
                <a:latin typeface="Angsana New" pitchFamily="18" charset="-34"/>
              </a:rPr>
              <a:t>อำนาจ  ที่สำคัญคือ </a:t>
            </a:r>
            <a:r>
              <a:rPr lang="th-TH" sz="3600" b="1" dirty="0" smtClean="0">
                <a:latin typeface="Angsana New" pitchFamily="18" charset="-34"/>
              </a:rPr>
              <a:t>เทคโนโลยี</a:t>
            </a:r>
            <a:r>
              <a:rPr lang="th-TH" sz="3600" b="1" dirty="0">
                <a:latin typeface="Angsana New" pitchFamily="18" charset="-34"/>
              </a:rPr>
              <a:t>คอมพิวเตอร์  </a:t>
            </a:r>
            <a:endParaRPr lang="th-TH" sz="3600" b="1" dirty="0" smtClean="0">
              <a:latin typeface="Angsana New" pitchFamily="18" charset="-34"/>
            </a:endParaRP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เทคโนโลยี</a:t>
            </a:r>
            <a:r>
              <a:rPr lang="th-TH" sz="3600" b="1" dirty="0">
                <a:latin typeface="Angsana New" pitchFamily="18" charset="-34"/>
              </a:rPr>
              <a:t>พันธุวิศวกรรม </a:t>
            </a:r>
            <a:r>
              <a:rPr lang="th-TH" sz="3600" b="1" dirty="0" smtClean="0">
                <a:latin typeface="Angsana New" pitchFamily="18" charset="-34"/>
              </a:rPr>
              <a:t> </a:t>
            </a:r>
            <a:r>
              <a:rPr lang="th-TH" sz="3600" b="1" dirty="0">
                <a:latin typeface="Angsana New" pitchFamily="18" charset="-34"/>
              </a:rPr>
              <a:t>และเทคโนโลยีอวกาศ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36</a:t>
            </a:fld>
            <a:endParaRPr lang="th-TH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428604"/>
            <a:ext cx="914400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th-TH" sz="4400" b="1" dirty="0">
                <a:solidFill>
                  <a:schemeClr val="accent2">
                    <a:lumMod val="75000"/>
                  </a:schemeClr>
                </a:solidFill>
              </a:rPr>
              <a:t>ความก้าวหน้าของวิทยาศาสตร์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37</a:t>
            </a:fld>
            <a:endParaRPr lang="th-TH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412875"/>
            <a:ext cx="9144000" cy="5256213"/>
          </a:xfrm>
        </p:spPr>
        <p:txBody>
          <a:bodyPr/>
          <a:lstStyle/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>
                <a:latin typeface="Angsana New" pitchFamily="18" charset="-34"/>
              </a:rPr>
              <a:t>ความเป็นอยู่ของมนุษย์ที่สะดวกสบายขึ้น                            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เพราะ</a:t>
            </a:r>
            <a:r>
              <a:rPr lang="th-TH" sz="3600" b="1" dirty="0">
                <a:latin typeface="Angsana New" pitchFamily="18" charset="-34"/>
              </a:rPr>
              <a:t>สิ่งประดิษฐ์ทางเทคโนโลยี  ทำให้มนุษย์ถือว่า     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i="1" dirty="0" smtClean="0">
                <a:solidFill>
                  <a:srgbClr val="663300"/>
                </a:solidFill>
                <a:latin typeface="Angsana New" pitchFamily="18" charset="-34"/>
              </a:rPr>
              <a:t>ความสุข</a:t>
            </a:r>
            <a:r>
              <a:rPr lang="th-TH" sz="3600" b="1" i="1" dirty="0">
                <a:solidFill>
                  <a:srgbClr val="663300"/>
                </a:solidFill>
                <a:latin typeface="Angsana New" pitchFamily="18" charset="-34"/>
              </a:rPr>
              <a:t>เกิดจากความมั่งคั่งทางวัตถุ</a:t>
            </a:r>
            <a:r>
              <a:rPr lang="th-TH" sz="3600" b="1" dirty="0">
                <a:latin typeface="Angsana New" pitchFamily="18" charset="-34"/>
              </a:rPr>
              <a:t>                                        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กระบวนทัศน์</a:t>
            </a:r>
            <a:r>
              <a:rPr lang="th-TH" sz="3600" b="1" dirty="0">
                <a:latin typeface="Angsana New" pitchFamily="18" charset="-34"/>
              </a:rPr>
              <a:t>แบบ</a:t>
            </a:r>
            <a:r>
              <a:rPr lang="th-TH" sz="3600" b="1" dirty="0" err="1">
                <a:latin typeface="Angsana New" pitchFamily="18" charset="-34"/>
              </a:rPr>
              <a:t>นิว</a:t>
            </a:r>
            <a:r>
              <a:rPr lang="th-TH" sz="3600" b="1" dirty="0">
                <a:latin typeface="Angsana New" pitchFamily="18" charset="-34"/>
              </a:rPr>
              <a:t>ตันครอบงำ  มีอิทธิพลทั้งชาวตะวันตก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และ</a:t>
            </a:r>
            <a:r>
              <a:rPr lang="th-TH" sz="3600" b="1" dirty="0">
                <a:latin typeface="Angsana New" pitchFamily="18" charset="-34"/>
              </a:rPr>
              <a:t>แพร่หลายไปทั่วโลก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0"/>
            <a:ext cx="914400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th-TH" sz="4400" b="1" dirty="0">
                <a:solidFill>
                  <a:srgbClr val="00B050"/>
                </a:solidFill>
              </a:rPr>
              <a:t>ผล</a:t>
            </a:r>
            <a:r>
              <a:rPr lang="th-TH" sz="4400" b="1" dirty="0" smtClean="0">
                <a:solidFill>
                  <a:srgbClr val="00B050"/>
                </a:solidFill>
              </a:rPr>
              <a:t>จากกระบวนทัศน์</a:t>
            </a:r>
            <a:r>
              <a:rPr lang="th-TH" sz="4400" b="1" dirty="0">
                <a:solidFill>
                  <a:srgbClr val="00B050"/>
                </a:solidFill>
              </a:rPr>
              <a:t>แบบ</a:t>
            </a:r>
            <a:r>
              <a:rPr lang="th-TH" sz="4400" b="1" dirty="0" err="1">
                <a:solidFill>
                  <a:srgbClr val="00B050"/>
                </a:solidFill>
              </a:rPr>
              <a:t>นิว</a:t>
            </a:r>
            <a:r>
              <a:rPr lang="th-TH" sz="4400" b="1" dirty="0">
                <a:solidFill>
                  <a:srgbClr val="00B050"/>
                </a:solidFill>
              </a:rPr>
              <a:t>ตัน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38</a:t>
            </a:fld>
            <a:endParaRPr lang="th-TH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412875"/>
            <a:ext cx="9144000" cy="5256213"/>
          </a:xfrm>
        </p:spPr>
        <p:txBody>
          <a:bodyPr/>
          <a:lstStyle/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จากศตวรรษที่  19  เป็นต้นมา  ขอบเขตวิทยาศาสตร์</a:t>
            </a: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ขยายครอบคลุมจิตวิทยา  สังคมวิทยา และศาสตร์อื่น ๆ   </a:t>
            </a: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งานของ </a:t>
            </a:r>
            <a:r>
              <a:rPr lang="en-US" sz="3600" b="1" i="1" dirty="0" smtClean="0">
                <a:latin typeface="Angsana New" pitchFamily="18" charset="-34"/>
              </a:rPr>
              <a:t>Charles  Darwin </a:t>
            </a:r>
            <a:r>
              <a:rPr lang="th-TH" sz="3600" b="1" dirty="0" smtClean="0">
                <a:latin typeface="Angsana New" pitchFamily="18" charset="-34"/>
              </a:rPr>
              <a:t>(1809 – 1882)</a:t>
            </a: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และ </a:t>
            </a:r>
            <a:r>
              <a:rPr lang="en-US" sz="3600" b="1" i="1" dirty="0" smtClean="0">
                <a:latin typeface="Angsana New" pitchFamily="18" charset="-34"/>
              </a:rPr>
              <a:t>Freud</a:t>
            </a:r>
            <a:r>
              <a:rPr lang="en-US" sz="3600" b="1" dirty="0" smtClean="0">
                <a:latin typeface="Angsana New" pitchFamily="18" charset="-34"/>
              </a:rPr>
              <a:t> </a:t>
            </a:r>
            <a:r>
              <a:rPr lang="th-TH" sz="3600" b="1" dirty="0" smtClean="0">
                <a:latin typeface="Angsana New" pitchFamily="18" charset="-34"/>
              </a:rPr>
              <a:t>(1856 – 1939)    ตอบสนองความรู้เรื่อง </a:t>
            </a: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i="1" dirty="0" smtClean="0">
                <a:solidFill>
                  <a:srgbClr val="00B050"/>
                </a:solidFill>
                <a:latin typeface="Angsana New" pitchFamily="18" charset="-34"/>
              </a:rPr>
              <a:t>มนุษย์</a:t>
            </a:r>
            <a:r>
              <a:rPr lang="th-TH" sz="3600" b="1" i="1" dirty="0" smtClean="0">
                <a:latin typeface="Angsana New" pitchFamily="18" charset="-34"/>
              </a:rPr>
              <a:t> </a:t>
            </a:r>
            <a:r>
              <a:rPr lang="th-TH" sz="3600" b="1" dirty="0" smtClean="0">
                <a:latin typeface="Angsana New" pitchFamily="18" charset="-34"/>
              </a:rPr>
              <a:t>และ</a:t>
            </a:r>
            <a:r>
              <a:rPr lang="th-TH" sz="3600" b="1" i="1" dirty="0" smtClean="0">
                <a:latin typeface="Angsana New" pitchFamily="18" charset="-34"/>
              </a:rPr>
              <a:t> </a:t>
            </a:r>
            <a:r>
              <a:rPr lang="th-TH" sz="3600" b="1" i="1" dirty="0" smtClean="0">
                <a:solidFill>
                  <a:srgbClr val="00B050"/>
                </a:solidFill>
                <a:latin typeface="Angsana New" pitchFamily="18" charset="-34"/>
              </a:rPr>
              <a:t>จิต</a:t>
            </a:r>
            <a:r>
              <a:rPr lang="th-TH" sz="3600" b="1" dirty="0" smtClean="0">
                <a:solidFill>
                  <a:srgbClr val="00B050"/>
                </a:solidFill>
                <a:latin typeface="Angsana New" pitchFamily="18" charset="-34"/>
              </a:rPr>
              <a:t> </a:t>
            </a:r>
            <a:r>
              <a:rPr lang="th-TH" sz="3600" b="1" dirty="0" smtClean="0">
                <a:latin typeface="Angsana New" pitchFamily="18" charset="-34"/>
              </a:rPr>
              <a:t> นำมาสู่ความเข้าใจตนเองของมนุษย์</a:t>
            </a:r>
            <a:endParaRPr lang="th-TH" sz="3600" b="1" i="1" dirty="0">
              <a:latin typeface="Angsana New" pitchFamily="18" charset="-34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39</a:t>
            </a:fld>
            <a:endParaRPr lang="th-TH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928671"/>
            <a:ext cx="9144000" cy="5740418"/>
          </a:xfrm>
        </p:spPr>
        <p:txBody>
          <a:bodyPr/>
          <a:lstStyle/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ความสำคัญของวิทยาศาสตร์</a:t>
            </a: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ปลายศตวรรษที่ 19   วิทยาศาสตร์และเทคโนโลยี</a:t>
            </a: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กลายเป็นพื้นฐานให้กับชีวิตทุกด้านในประเทศพัฒนา</a:t>
            </a: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นำเสนอความหวังในการเป็นนายเหนือสิ่งแวดล้อมแก่มนุษย์</a:t>
            </a:r>
            <a:endParaRPr lang="th-TH" sz="3600" b="1" dirty="0">
              <a:latin typeface="Angsana New" pitchFamily="18" charset="-34"/>
            </a:endParaRPr>
          </a:p>
        </p:txBody>
      </p:sp>
      <p:pic>
        <p:nvPicPr>
          <p:cNvPr id="9218" name="Picture 2" descr="http://www.wolverhamptonhistory.org.uk/assets/userfiles/wolverhampton_history/women/0012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214818"/>
            <a:ext cx="3500462" cy="2415319"/>
          </a:xfrm>
          <a:prstGeom prst="rect">
            <a:avLst/>
          </a:prstGeom>
          <a:noFill/>
        </p:spPr>
      </p:pic>
      <p:pic>
        <p:nvPicPr>
          <p:cNvPr id="9220" name="Picture 4" descr="http://marvman.com/images/04vaca/04vaca0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214818"/>
            <a:ext cx="4405322" cy="2389887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714356"/>
            <a:ext cx="9144000" cy="4714908"/>
          </a:xfrm>
        </p:spPr>
        <p:txBody>
          <a:bodyPr/>
          <a:lstStyle/>
          <a:p>
            <a:pPr marL="1881188" indent="-900113" algn="l">
              <a:tabLst>
                <a:tab pos="1431925" algn="l"/>
                <a:tab pos="1881188" algn="l"/>
              </a:tabLst>
            </a:pPr>
            <a:r>
              <a:rPr lang="th-TH" sz="4000" b="1" dirty="0">
                <a:latin typeface="Angsana New" pitchFamily="18" charset="-34"/>
              </a:rPr>
              <a:t>	</a:t>
            </a:r>
            <a:r>
              <a:rPr lang="en-US" sz="3600" b="1" dirty="0">
                <a:solidFill>
                  <a:srgbClr val="FFFF00"/>
                </a:solidFill>
                <a:latin typeface="Angsana New" pitchFamily="18" charset="-34"/>
              </a:rPr>
              <a:t>1.</a:t>
            </a: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	การตั้งปัญหาหรือประเด็นศึกษา</a:t>
            </a:r>
          </a:p>
          <a:p>
            <a:pPr marL="1881188" indent="-900113" algn="l">
              <a:tabLst>
                <a:tab pos="1431925" algn="l"/>
                <a:tab pos="1881188" algn="l"/>
              </a:tabLst>
            </a:pP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	</a:t>
            </a:r>
            <a:r>
              <a:rPr lang="en-US" sz="3600" b="1" dirty="0">
                <a:solidFill>
                  <a:srgbClr val="FFFF00"/>
                </a:solidFill>
                <a:latin typeface="Angsana New" pitchFamily="18" charset="-34"/>
              </a:rPr>
              <a:t>2.</a:t>
            </a: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	การตั้งสมมติฐาน</a:t>
            </a:r>
          </a:p>
          <a:p>
            <a:pPr marL="1881188" indent="-900113" algn="l">
              <a:tabLst>
                <a:tab pos="1431925" algn="l"/>
                <a:tab pos="1881188" algn="l"/>
              </a:tabLst>
            </a:pP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	</a:t>
            </a:r>
            <a:r>
              <a:rPr lang="en-US" sz="3600" b="1" dirty="0">
                <a:solidFill>
                  <a:srgbClr val="FFFF00"/>
                </a:solidFill>
                <a:latin typeface="Angsana New" pitchFamily="18" charset="-34"/>
              </a:rPr>
              <a:t>3.</a:t>
            </a: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	การทดลองและการเก็บข้อมูล</a:t>
            </a:r>
            <a:endParaRPr lang="en-US" sz="3600" b="1" dirty="0">
              <a:solidFill>
                <a:srgbClr val="FFFF00"/>
              </a:solidFill>
              <a:latin typeface="Angsana New" pitchFamily="18" charset="-34"/>
            </a:endParaRPr>
          </a:p>
          <a:p>
            <a:pPr marL="1881188" indent="-900113" algn="l">
              <a:tabLst>
                <a:tab pos="1431925" algn="l"/>
                <a:tab pos="1881188" algn="l"/>
              </a:tabLst>
            </a:pP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	</a:t>
            </a:r>
            <a:r>
              <a:rPr lang="en-US" sz="3600" b="1" dirty="0">
                <a:solidFill>
                  <a:srgbClr val="FFFF00"/>
                </a:solidFill>
                <a:latin typeface="Angsana New" pitchFamily="18" charset="-34"/>
              </a:rPr>
              <a:t>4.</a:t>
            </a: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	การวิเคราะห์ข้อมูลและการอภิปรายผล</a:t>
            </a:r>
          </a:p>
          <a:p>
            <a:pPr marL="1881188" indent="-900113" algn="l">
              <a:tabLst>
                <a:tab pos="1431925" algn="l"/>
                <a:tab pos="1881188" algn="l"/>
              </a:tabLst>
            </a:pP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	</a:t>
            </a:r>
            <a:r>
              <a:rPr lang="en-US" sz="3600" b="1" dirty="0">
                <a:solidFill>
                  <a:srgbClr val="FFFF00"/>
                </a:solidFill>
                <a:latin typeface="Angsana New" pitchFamily="18" charset="-34"/>
              </a:rPr>
              <a:t>5.</a:t>
            </a: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	การสรุปผล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4</a:t>
            </a:fld>
            <a:endParaRPr lang="th-TH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125538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indent="542925" algn="l"/>
            <a:r>
              <a:rPr lang="th-TH" b="1" dirty="0" smtClean="0">
                <a:solidFill>
                  <a:srgbClr val="004600"/>
                </a:solidFill>
              </a:rPr>
              <a:t>วิธีการของวิทยาศาสตร์สมัยใหม่</a:t>
            </a:r>
            <a:endParaRPr lang="th-TH" b="1" dirty="0">
              <a:solidFill>
                <a:srgbClr val="0046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40</a:t>
            </a:fld>
            <a:endParaRPr lang="th-TH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928671"/>
            <a:ext cx="9144000" cy="5740418"/>
          </a:xfrm>
        </p:spPr>
        <p:txBody>
          <a:bodyPr/>
          <a:lstStyle/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ผลเสียของวิทยาศาสตร์</a:t>
            </a: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endParaRPr lang="th-TH" sz="3600" b="1" dirty="0" smtClean="0">
              <a:latin typeface="Angsana New" pitchFamily="18" charset="-34"/>
            </a:endParaRP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การนำวิทยาศาสตร์มาใช้ในสงคราม  การทำลายสิ่งแวดล้อม   </a:t>
            </a:r>
          </a:p>
          <a:p>
            <a:pPr marL="900113" algn="l">
              <a:spcBef>
                <a:spcPct val="0"/>
              </a:spcBef>
              <a:buNone/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ส่งผลให้ศตวรรษที่ 20  สูญเสียการมองโลกในแง่ดี</a:t>
            </a:r>
            <a:endParaRPr lang="th-TH" sz="3600" b="1" dirty="0">
              <a:latin typeface="Angsana New" pitchFamily="18" charset="-34"/>
            </a:endParaRPr>
          </a:p>
        </p:txBody>
      </p:sp>
      <p:pic>
        <p:nvPicPr>
          <p:cNvPr id="8194" name="Picture 2" descr="http://z.about.com/d/history1900s/1/0/f/O/viet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000504"/>
            <a:ext cx="2714644" cy="2660351"/>
          </a:xfrm>
          <a:prstGeom prst="rect">
            <a:avLst/>
          </a:prstGeom>
          <a:noFill/>
        </p:spPr>
      </p:pic>
      <p:pic>
        <p:nvPicPr>
          <p:cNvPr id="8196" name="Picture 4" descr="http://blog.lib.umn.edu/tupp0008/environment/nm_china_pollution_070427_ms-thum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3" y="3986414"/>
            <a:ext cx="3571900" cy="2681087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2313" y="2643182"/>
            <a:ext cx="7772400" cy="4214818"/>
          </a:xfrm>
        </p:spPr>
        <p:txBody>
          <a:bodyPr>
            <a:normAutofit/>
          </a:bodyPr>
          <a:lstStyle/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อิทธิพลของแนวความคิดแบบกลไก  เริ่มถูกท้า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ทาย</a:t>
            </a: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จาก </a:t>
            </a:r>
            <a:r>
              <a:rPr lang="th-TH" sz="3600" b="1" i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ทฤษฎี</a:t>
            </a:r>
            <a:r>
              <a:rPr lang="th-TH" sz="3600" b="1" i="1" dirty="0" err="1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สัมพัทธ</a:t>
            </a:r>
            <a:r>
              <a:rPr lang="th-TH" sz="3600" b="1" i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ภาพ  </a:t>
            </a:r>
            <a:r>
              <a:rPr lang="th-TH" sz="36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sz="36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theory of relativity) </a:t>
            </a:r>
            <a:endParaRPr lang="th-TH" sz="3600" b="1" dirty="0" smtClean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และ </a:t>
            </a:r>
            <a:r>
              <a:rPr lang="th-TH" sz="3600" b="1" i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กลศาสตร์</a:t>
            </a:r>
            <a:r>
              <a:rPr lang="th-TH" sz="3600" b="1" i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ควอนตัม  </a:t>
            </a:r>
            <a:r>
              <a:rPr lang="en-US" sz="36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(quantum  mechanics</a:t>
            </a:r>
            <a:r>
              <a:rPr lang="en-US" sz="36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)</a:t>
            </a:r>
            <a:endParaRPr lang="th-TH" sz="3600" b="1" dirty="0" smtClean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ของ </a:t>
            </a:r>
            <a:r>
              <a:rPr lang="th-TH" sz="3600" b="1" i="1" dirty="0" err="1">
                <a:solidFill>
                  <a:schemeClr val="tx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อัลเบิร์ต</a:t>
            </a:r>
            <a:r>
              <a:rPr lang="th-TH" sz="3600" b="1" i="1" dirty="0">
                <a:solidFill>
                  <a:schemeClr val="tx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  ไอน์สไตน์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  เมื่อต้นศตวรรษที่ 20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41</a:t>
            </a:fld>
            <a:endParaRPr lang="th-TH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714356"/>
            <a:ext cx="914400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715963"/>
            <a:r>
              <a:rPr lang="th-TH" sz="4400" b="1" dirty="0">
                <a:solidFill>
                  <a:schemeClr val="bg2">
                    <a:lumMod val="10000"/>
                  </a:schemeClr>
                </a:solidFill>
              </a:rPr>
              <a:t>จุดเปลี่ยนกระบวนทัศน์แบบ</a:t>
            </a:r>
            <a:r>
              <a:rPr lang="th-TH" sz="4400" b="1" dirty="0" err="1">
                <a:solidFill>
                  <a:schemeClr val="bg2">
                    <a:lumMod val="10000"/>
                  </a:schemeClr>
                </a:solidFill>
              </a:rPr>
              <a:t>นิว</a:t>
            </a:r>
            <a:r>
              <a:rPr lang="th-TH" sz="4400" b="1" dirty="0">
                <a:solidFill>
                  <a:schemeClr val="bg2">
                    <a:lumMod val="10000"/>
                  </a:schemeClr>
                </a:solidFill>
              </a:rPr>
              <a:t>ตัน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571480"/>
            <a:ext cx="9144000" cy="1643074"/>
          </a:xfrm>
        </p:spPr>
        <p:txBody>
          <a:bodyPr/>
          <a:lstStyle/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th-TH" sz="4000" b="1" i="1" dirty="0" err="1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อัลเบิร์ต</a:t>
            </a:r>
            <a:r>
              <a:rPr lang="th-TH" sz="4000" b="1" i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  ไอน์สไตน์</a:t>
            </a:r>
            <a:r>
              <a:rPr lang="th-TH" sz="40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  (</a:t>
            </a:r>
            <a:r>
              <a:rPr lang="en-US" sz="40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Albert  Einstein) </a:t>
            </a:r>
          </a:p>
          <a:p>
            <a:pPr marL="900113" algn="l">
              <a:spcBef>
                <a:spcPct val="0"/>
              </a:spcBef>
              <a:tabLst>
                <a:tab pos="1700213" algn="l"/>
              </a:tabLst>
            </a:pPr>
            <a:r>
              <a:rPr lang="en-US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1879 – 1955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	ชาวเยอรมัน</a:t>
            </a: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42</a:t>
            </a:fld>
            <a:endParaRPr lang="th-TH"/>
          </a:p>
        </p:txBody>
      </p:sp>
      <p:pic>
        <p:nvPicPr>
          <p:cNvPr id="75780" name="Picture 4" descr="3006-Young_Albert_Einstein-"/>
          <p:cNvPicPr>
            <a:picLocks noChangeAspect="1" noChangeArrowheads="1"/>
          </p:cNvPicPr>
          <p:nvPr/>
        </p:nvPicPr>
        <p:blipFill>
          <a:blip r:embed="rId2"/>
          <a:srcRect r="16693"/>
          <a:stretch>
            <a:fillRect/>
          </a:stretch>
        </p:blipFill>
        <p:spPr bwMode="auto">
          <a:xfrm>
            <a:off x="357158" y="2786057"/>
            <a:ext cx="2714644" cy="2878857"/>
          </a:xfrm>
          <a:prstGeom prst="rect">
            <a:avLst/>
          </a:prstGeom>
          <a:noFill/>
        </p:spPr>
      </p:pic>
      <p:pic>
        <p:nvPicPr>
          <p:cNvPr id="75781" name="Picture 5" descr="einstein_clerk_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786058"/>
            <a:ext cx="2586098" cy="2857520"/>
          </a:xfrm>
          <a:prstGeom prst="rect">
            <a:avLst/>
          </a:prstGeom>
          <a:noFill/>
        </p:spPr>
      </p:pic>
      <p:pic>
        <p:nvPicPr>
          <p:cNvPr id="75782" name="Picture 6" descr="untitle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786058"/>
            <a:ext cx="2857520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2547938"/>
            <a:ext cx="8643966" cy="4167210"/>
          </a:xfrm>
        </p:spPr>
        <p:txBody>
          <a:bodyPr>
            <a:noAutofit/>
          </a:bodyPr>
          <a:lstStyle/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ทั้งสองทฤษฎีถือเป็นการปฏิวัติแห่งศตวรรษที่  20  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ได้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ล้ม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ล้าง</a:t>
            </a: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ทฤษฎี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ของ</a:t>
            </a:r>
            <a:r>
              <a:rPr lang="th-TH" sz="3600" b="1" dirty="0" err="1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นิว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ตัน 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  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ผลคือทำให้การมอง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โลกซับซ้อน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กว่าเดิม  </a:t>
            </a:r>
            <a:endParaRPr lang="th-TH" sz="3600" b="1" dirty="0" smtClean="0">
              <a:solidFill>
                <a:schemeClr val="tx1">
                  <a:lumMod val="75000"/>
                </a:schemeClr>
              </a:solidFill>
              <a:latin typeface="Angsana New" pitchFamily="18" charset="-34"/>
            </a:endParaRP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จักรวาล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มีพลวัตร  มีความหลากหลาย  สามารถมอง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ได้</a:t>
            </a: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ใน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แง่มุมต่าง ๆ   สิ่งที่ถูกสังเกตไม่ได้แยกต่างหากจากผู้สังเกต  </a:t>
            </a:r>
            <a:endParaRPr lang="th-TH" sz="3600" b="1" dirty="0" smtClean="0">
              <a:solidFill>
                <a:schemeClr val="tx1">
                  <a:lumMod val="75000"/>
                </a:schemeClr>
              </a:solidFill>
              <a:latin typeface="Angsana New" pitchFamily="18" charset="-34"/>
            </a:endParaRP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สิ่ง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ที่ถูกสังเกตจะเป็น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อะไรขึ้นอยู่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กับผู้สังเกต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ด้วยเหตุ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และ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ปัจจัย</a:t>
            </a: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ต่าง 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ๆ  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มี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ความสลับซับซ้อนและมีความไม่แน่นอน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43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547938"/>
            <a:ext cx="8429684" cy="4024334"/>
          </a:xfrm>
        </p:spPr>
        <p:txBody>
          <a:bodyPr>
            <a:normAutofit/>
          </a:bodyPr>
          <a:lstStyle/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ในกระบวนทัศน์ใหม่ของไอน์สไตน์  ทำให้เกิด 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 </a:t>
            </a:r>
            <a:r>
              <a:rPr lang="th-TH" sz="3600" b="1" i="1" dirty="0" smtClean="0">
                <a:solidFill>
                  <a:srgbClr val="FF0000"/>
                </a:solidFill>
                <a:latin typeface="Angsana New" pitchFamily="18" charset="-34"/>
              </a:rPr>
              <a:t>การมอง</a:t>
            </a: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i="1" dirty="0" smtClean="0">
                <a:solidFill>
                  <a:srgbClr val="FF0000"/>
                </a:solidFill>
                <a:latin typeface="Angsana New" pitchFamily="18" charset="-34"/>
              </a:rPr>
              <a:t>ความสัมพันธ์</a:t>
            </a:r>
            <a:r>
              <a:rPr lang="th-TH" sz="3600" b="1" i="1" dirty="0">
                <a:solidFill>
                  <a:srgbClr val="FF0000"/>
                </a:solidFill>
                <a:latin typeface="Angsana New" pitchFamily="18" charset="-34"/>
              </a:rPr>
              <a:t>ของมนุษย์และธรรมชาติแบบองค์รวม</a:t>
            </a:r>
            <a:r>
              <a:rPr lang="th-TH" sz="3600" b="1" dirty="0">
                <a:solidFill>
                  <a:srgbClr val="FF0000"/>
                </a:solidFill>
                <a:latin typeface="Angsana New" pitchFamily="18" charset="-34"/>
              </a:rPr>
              <a:t>  </a:t>
            </a:r>
            <a:endParaRPr lang="th-TH" sz="3600" b="1" dirty="0" smtClean="0">
              <a:solidFill>
                <a:srgbClr val="FF0000"/>
              </a:solidFill>
              <a:latin typeface="Angsana New" pitchFamily="18" charset="-34"/>
            </a:endParaRP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(</a:t>
            </a:r>
            <a:r>
              <a:rPr lang="en-US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Holistic  World  View)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   โลกทัศน์ใหม่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นี้ จะ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ทำ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ให้ความรู้สึก</a:t>
            </a:r>
          </a:p>
          <a:p>
            <a:pPr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กลมกลืน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และอ่อนน้อมกับ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ธรรมชาติมาก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ขึ้น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44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643314"/>
            <a:ext cx="9144000" cy="3025774"/>
          </a:xfrm>
        </p:spPr>
        <p:txBody>
          <a:bodyPr/>
          <a:lstStyle/>
          <a:p>
            <a:pPr marL="900113" indent="-635000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>
                <a:latin typeface="Angsana New" pitchFamily="18" charset="-34"/>
              </a:rPr>
              <a:t>อย่างไรก็ตาม  อิทธิพลของโลกทัศน์แบบ</a:t>
            </a:r>
            <a:r>
              <a:rPr lang="th-TH" sz="3600" b="1" dirty="0" err="1">
                <a:latin typeface="Angsana New" pitchFamily="18" charset="-34"/>
              </a:rPr>
              <a:t>นิว</a:t>
            </a:r>
            <a:r>
              <a:rPr lang="th-TH" sz="3600" b="1" dirty="0">
                <a:latin typeface="Angsana New" pitchFamily="18" charset="-34"/>
              </a:rPr>
              <a:t>ตัน                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indent="-635000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คือ</a:t>
            </a:r>
            <a:r>
              <a:rPr lang="th-TH" sz="3600" b="1" dirty="0">
                <a:latin typeface="Angsana New" pitchFamily="18" charset="-34"/>
              </a:rPr>
              <a:t>การที่ให้อำนาจมนุษย์จัดการกับธรรมชาติ                   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indent="-635000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และ</a:t>
            </a:r>
            <a:r>
              <a:rPr lang="th-TH" sz="3600" b="1" dirty="0">
                <a:latin typeface="Angsana New" pitchFamily="18" charset="-34"/>
              </a:rPr>
              <a:t>การมองธรรมชาติและการแสวงหาความจริง                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indent="-635000" algn="l"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เป็น</a:t>
            </a:r>
            <a:r>
              <a:rPr lang="th-TH" sz="3600" b="1" dirty="0">
                <a:latin typeface="Angsana New" pitchFamily="18" charset="-34"/>
              </a:rPr>
              <a:t>ส่วน ๆ  ก็ยังมีอยู่มากในปัจจุบัน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45</a:t>
            </a:fld>
            <a:endParaRPr lang="th-TH"/>
          </a:p>
        </p:txBody>
      </p:sp>
      <p:pic>
        <p:nvPicPr>
          <p:cNvPr id="15362" name="Picture 2" descr="http://www.copenhagen.com/business/img/medici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1790700" cy="2381250"/>
          </a:xfrm>
          <a:prstGeom prst="rect">
            <a:avLst/>
          </a:prstGeom>
          <a:noFill/>
        </p:spPr>
      </p:pic>
      <p:pic>
        <p:nvPicPr>
          <p:cNvPr id="15364" name="Picture 4" descr="http://dspace.mit.edu/bitstream/handle/1721.1/36378/16-885JFall2003/NR/rdonlyres/Global/B/B305B4A3-4FBD-44EE-B405-2B4902EA1E9C/0/b777_NASA_420x350.jpg"/>
          <p:cNvPicPr>
            <a:picLocks noChangeAspect="1" noChangeArrowheads="1"/>
          </p:cNvPicPr>
          <p:nvPr/>
        </p:nvPicPr>
        <p:blipFill>
          <a:blip r:embed="rId3"/>
          <a:srcRect l="2500"/>
          <a:stretch>
            <a:fillRect/>
          </a:stretch>
        </p:blipFill>
        <p:spPr bwMode="auto">
          <a:xfrm>
            <a:off x="5643570" y="642918"/>
            <a:ext cx="2786082" cy="2381267"/>
          </a:xfrm>
          <a:prstGeom prst="rect">
            <a:avLst/>
          </a:prstGeom>
          <a:noFill/>
        </p:spPr>
      </p:pic>
      <p:pic>
        <p:nvPicPr>
          <p:cNvPr id="15366" name="Picture 6" descr="http://www.e-woodlife.com/ukeoi/heri.jpg"/>
          <p:cNvPicPr>
            <a:picLocks noChangeAspect="1" noChangeArrowheads="1"/>
          </p:cNvPicPr>
          <p:nvPr/>
        </p:nvPicPr>
        <p:blipFill>
          <a:blip r:embed="rId4"/>
          <a:srcRect r="4584"/>
          <a:stretch>
            <a:fillRect/>
          </a:stretch>
        </p:blipFill>
        <p:spPr bwMode="auto">
          <a:xfrm>
            <a:off x="2571736" y="642918"/>
            <a:ext cx="3012587" cy="23574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857628"/>
            <a:ext cx="9144000" cy="3000372"/>
          </a:xfrm>
        </p:spPr>
        <p:txBody>
          <a:bodyPr/>
          <a:lstStyle/>
          <a:p>
            <a:pPr marL="542925" indent="-277813" algn="l">
              <a:lnSpc>
                <a:spcPct val="90000"/>
              </a:lnSpc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จุดมุ่งหมายของกระบวนทัศน์ใหม่   เปิดทางให้กับการที่มนุษย์</a:t>
            </a:r>
          </a:p>
          <a:p>
            <a:pPr marL="542925" indent="-277813" algn="l">
              <a:lnSpc>
                <a:spcPct val="90000"/>
              </a:lnSpc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สามารถใช้ความรู้ทางวิทยาศาสตร์อยู่อย่างกลมกลืนกับสิ่งอื่น</a:t>
            </a:r>
          </a:p>
          <a:p>
            <a:pPr marL="542925" indent="-277813" algn="l">
              <a:lnSpc>
                <a:spcPct val="90000"/>
              </a:lnSpc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ในธรรมชาติ   สอดคล้องกับแนวคิดวิถีนิเวศน์   และการนำ</a:t>
            </a:r>
          </a:p>
          <a:p>
            <a:pPr marL="542925" indent="-277813" algn="l">
              <a:lnSpc>
                <a:spcPct val="90000"/>
              </a:lnSpc>
              <a:spcBef>
                <a:spcPct val="0"/>
              </a:spcBef>
              <a:tabLst>
                <a:tab pos="1700213" algn="l"/>
              </a:tabLst>
            </a:pPr>
            <a:r>
              <a:rPr lang="th-TH" sz="3600" b="1" dirty="0" smtClean="0">
                <a:latin typeface="Angsana New" pitchFamily="18" charset="-34"/>
              </a:rPr>
              <a:t>จริยธรรมมากำกับการใช้วิทยาศาสตร์เพื่อความสุขอย่างยั่งยืน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46</a:t>
            </a:fld>
            <a:endParaRPr lang="th-TH"/>
          </a:p>
        </p:txBody>
      </p:sp>
      <p:pic>
        <p:nvPicPr>
          <p:cNvPr id="14338" name="Picture 2" descr="http://www.rakbankerd.com/kaset/Plant/758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2714644" cy="2038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412875"/>
            <a:ext cx="9144000" cy="5445125"/>
          </a:xfrm>
        </p:spPr>
        <p:txBody>
          <a:bodyPr/>
          <a:lstStyle/>
          <a:p>
            <a:pPr marL="1431925" indent="-531813" algn="l">
              <a:spcBef>
                <a:spcPct val="0"/>
              </a:spcBef>
              <a:tabLst>
                <a:tab pos="1428750" algn="l"/>
              </a:tabLst>
            </a:pPr>
            <a:r>
              <a:rPr lang="th-TH" sz="4000" b="1" dirty="0">
                <a:latin typeface="Angsana New" pitchFamily="18" charset="-34"/>
              </a:rPr>
              <a:t>	</a:t>
            </a:r>
            <a:r>
              <a:rPr lang="th-TH" sz="3600" b="1" dirty="0">
                <a:latin typeface="Angsana New" pitchFamily="18" charset="-34"/>
              </a:rPr>
              <a:t>ตามความหมาย</a:t>
            </a:r>
            <a:r>
              <a:rPr lang="th-TH" sz="3600" b="1" dirty="0" smtClean="0">
                <a:latin typeface="Angsana New" pitchFamily="18" charset="-34"/>
              </a:rPr>
              <a:t>ของ </a:t>
            </a:r>
            <a:r>
              <a:rPr lang="th-TH" sz="3600" b="1" i="1" dirty="0" err="1" smtClean="0">
                <a:latin typeface="Angsana New" pitchFamily="18" charset="-34"/>
              </a:rPr>
              <a:t>โธมัส</a:t>
            </a:r>
            <a:r>
              <a:rPr lang="th-TH" sz="3600" b="1" i="1" dirty="0" smtClean="0">
                <a:latin typeface="Angsana New" pitchFamily="18" charset="-34"/>
              </a:rPr>
              <a:t>  </a:t>
            </a:r>
            <a:r>
              <a:rPr lang="th-TH" sz="3600" b="1" i="1" dirty="0" err="1">
                <a:latin typeface="Angsana New" pitchFamily="18" charset="-34"/>
              </a:rPr>
              <a:t>คูห์น</a:t>
            </a:r>
            <a:r>
              <a:rPr lang="th-TH" sz="3600" b="1" i="1" dirty="0">
                <a:latin typeface="Angsana New" pitchFamily="18" charset="-34"/>
              </a:rPr>
              <a:t>  </a:t>
            </a:r>
            <a:r>
              <a:rPr lang="th-TH" sz="3600" b="1" dirty="0">
                <a:latin typeface="Angsana New" pitchFamily="18" charset="-34"/>
              </a:rPr>
              <a:t>(</a:t>
            </a:r>
            <a:r>
              <a:rPr lang="en-US" sz="3600" b="1" dirty="0">
                <a:latin typeface="Angsana New" pitchFamily="18" charset="-34"/>
              </a:rPr>
              <a:t>Thomas  Kuhn)  </a:t>
            </a:r>
            <a:r>
              <a:rPr lang="th-TH" sz="3600" b="1" dirty="0" smtClean="0">
                <a:latin typeface="Angsana New" pitchFamily="18" charset="-34"/>
              </a:rPr>
              <a:t>  </a:t>
            </a:r>
          </a:p>
          <a:p>
            <a:pPr marL="1431925" indent="-531813" algn="l">
              <a:spcBef>
                <a:spcPct val="0"/>
              </a:spcBef>
              <a:tabLst>
                <a:tab pos="1428750" algn="l"/>
              </a:tabLst>
            </a:pPr>
            <a:r>
              <a:rPr lang="th-TH" sz="3600" b="1" dirty="0" smtClean="0">
                <a:latin typeface="Angsana New" pitchFamily="18" charset="-34"/>
              </a:rPr>
              <a:t>	</a:t>
            </a:r>
            <a:r>
              <a:rPr lang="th-TH" sz="3600" b="1" i="1" dirty="0" smtClean="0">
                <a:solidFill>
                  <a:srgbClr val="FFFF00"/>
                </a:solidFill>
                <a:latin typeface="Angsana New" pitchFamily="18" charset="-34"/>
              </a:rPr>
              <a:t>กระบวนทัศน์  </a:t>
            </a:r>
            <a:r>
              <a:rPr lang="th-TH" sz="3600" b="1" dirty="0" smtClean="0">
                <a:latin typeface="Angsana New" pitchFamily="18" charset="-34"/>
              </a:rPr>
              <a:t>คือก</a:t>
            </a:r>
            <a:r>
              <a:rPr lang="th-TH" sz="3600" b="1" dirty="0">
                <a:latin typeface="Angsana New" pitchFamily="18" charset="-34"/>
              </a:rPr>
              <a:t>รอบแนวคิดเกี่ยวกับความ</a:t>
            </a:r>
            <a:r>
              <a:rPr lang="th-TH" sz="3600" b="1" dirty="0" smtClean="0">
                <a:latin typeface="Angsana New" pitchFamily="18" charset="-34"/>
              </a:rPr>
              <a:t>เข้าใจ</a:t>
            </a:r>
          </a:p>
          <a:p>
            <a:pPr marL="1431925" indent="-531813" algn="l">
              <a:spcBef>
                <a:spcPct val="0"/>
              </a:spcBef>
              <a:tabLst>
                <a:tab pos="1428750" algn="l"/>
              </a:tabLst>
            </a:pPr>
            <a:r>
              <a:rPr lang="th-TH" sz="3600" b="1" dirty="0" smtClean="0">
                <a:latin typeface="Angsana New" pitchFamily="18" charset="-34"/>
              </a:rPr>
              <a:t>	ที่</a:t>
            </a:r>
            <a:r>
              <a:rPr lang="th-TH" sz="3600" b="1" dirty="0">
                <a:latin typeface="Angsana New" pitchFamily="18" charset="-34"/>
              </a:rPr>
              <a:t>ดำรงอยู่</a:t>
            </a:r>
            <a:r>
              <a:rPr lang="th-TH" sz="3600" b="1" dirty="0" smtClean="0">
                <a:latin typeface="Angsana New" pitchFamily="18" charset="-34"/>
              </a:rPr>
              <a:t>แล้วของ</a:t>
            </a:r>
            <a:r>
              <a:rPr lang="th-TH" sz="3600" b="1" dirty="0">
                <a:latin typeface="Angsana New" pitchFamily="18" charset="-34"/>
              </a:rPr>
              <a:t>เรา  กระบวนทัศน์</a:t>
            </a:r>
            <a:r>
              <a:rPr lang="th-TH" sz="3600" b="1" dirty="0" smtClean="0">
                <a:latin typeface="Angsana New" pitchFamily="18" charset="-34"/>
              </a:rPr>
              <a:t>หนึ่ง ๆ</a:t>
            </a:r>
          </a:p>
          <a:p>
            <a:pPr marL="1431925" indent="-531813" algn="l">
              <a:spcBef>
                <a:spcPct val="0"/>
              </a:spcBef>
              <a:tabLst>
                <a:tab pos="1428750" algn="l"/>
              </a:tabLst>
            </a:pPr>
            <a:r>
              <a:rPr lang="th-TH" sz="3600" b="1" dirty="0" smtClean="0">
                <a:latin typeface="Angsana New" pitchFamily="18" charset="-34"/>
              </a:rPr>
              <a:t>	มี</a:t>
            </a:r>
            <a:r>
              <a:rPr lang="th-TH" sz="3600" b="1" dirty="0">
                <a:latin typeface="Angsana New" pitchFamily="18" charset="-34"/>
              </a:rPr>
              <a:t>สององค์ประกอบ</a:t>
            </a:r>
            <a:r>
              <a:rPr lang="th-TH" sz="3600" b="1" dirty="0" smtClean="0">
                <a:latin typeface="Angsana New" pitchFamily="18" charset="-34"/>
              </a:rPr>
              <a:t>ใหญ่</a:t>
            </a:r>
          </a:p>
          <a:p>
            <a:pPr marL="1431925" indent="-531813" algn="l">
              <a:spcBef>
                <a:spcPct val="0"/>
              </a:spcBef>
              <a:tabLst>
                <a:tab pos="1428750" algn="l"/>
              </a:tabLst>
            </a:pPr>
            <a:endParaRPr lang="th-TH" sz="1600" b="1" dirty="0" smtClean="0">
              <a:latin typeface="Angsana New" pitchFamily="18" charset="-34"/>
            </a:endParaRPr>
          </a:p>
          <a:p>
            <a:pPr marL="1431925" indent="-450850" algn="l">
              <a:spcBef>
                <a:spcPct val="0"/>
              </a:spcBef>
              <a:buClr>
                <a:schemeClr val="tx1"/>
              </a:buClr>
              <a:buSzPct val="94000"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1.	ชุดของสมมติฐานเบื้องต้นระดับรากฐาน ซึ่งสมาชิก</a:t>
            </a:r>
          </a:p>
          <a:p>
            <a:pPr marL="1431925" indent="-450850" algn="l">
              <a:spcBef>
                <a:spcPct val="0"/>
              </a:spcBef>
              <a:buClr>
                <a:schemeClr val="tx1"/>
              </a:buClr>
              <a:buSzPct val="94000"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	ทุกคน ของชุมชนวิทยาศาสตร์ยอมรับ  ณ  เวลาหนึ่ง</a:t>
            </a:r>
          </a:p>
          <a:p>
            <a:pPr marL="1431925" indent="-450850" algn="l">
              <a:spcBef>
                <a:spcPct val="0"/>
              </a:spcBef>
              <a:buClr>
                <a:schemeClr val="tx1"/>
              </a:buClr>
              <a:buSzPct val="94000"/>
              <a:tabLst>
                <a:tab pos="1431925" algn="l"/>
              </a:tabLst>
            </a:pPr>
            <a:r>
              <a:rPr lang="th-TH" sz="3600" b="1" dirty="0" smtClean="0">
                <a:latin typeface="Angsana New" pitchFamily="18" charset="-34"/>
              </a:rPr>
              <a:t>2.	ชุดของตัวอย่าง  (</a:t>
            </a:r>
            <a:r>
              <a:rPr lang="en-US" sz="3600" b="1" dirty="0" smtClean="0">
                <a:latin typeface="Angsana New" pitchFamily="18" charset="-34"/>
              </a:rPr>
              <a:t>examples)  </a:t>
            </a:r>
            <a:r>
              <a:rPr lang="th-TH" sz="3600" b="1" dirty="0" smtClean="0">
                <a:latin typeface="Angsana New" pitchFamily="18" charset="-34"/>
              </a:rPr>
              <a:t>ของการแก้ปัญหา                   ทางวิทยาศาสตร์ที่ประสบความสำเร็จเพื่อเป็นแนวทาง          ในการแก้ปัญหาครั้งต่อ ๆ ไป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5</a:t>
            </a:fld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0" y="57148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0000"/>
                </a:solidFill>
              </a:rPr>
              <a:t>ความหมายของ “กระบวนทัศน์”</a:t>
            </a:r>
            <a:endParaRPr 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412875"/>
            <a:ext cx="9144000" cy="5256213"/>
          </a:xfrm>
        </p:spPr>
        <p:txBody>
          <a:bodyPr/>
          <a:lstStyle/>
          <a:p>
            <a:pPr marL="1423988" indent="-523875" algn="l">
              <a:spcBef>
                <a:spcPct val="0"/>
              </a:spcBef>
              <a:tabLst>
                <a:tab pos="1428750" algn="l"/>
              </a:tabLst>
            </a:pPr>
            <a:r>
              <a:rPr lang="th-TH" sz="3600" b="1" dirty="0" smtClean="0">
                <a:latin typeface="Angsana New" pitchFamily="18" charset="-34"/>
              </a:rPr>
              <a:t>กระบวนทัศน์เป็นสิ่งที่ครอบงำความคิดของคนในสังคม</a:t>
            </a:r>
          </a:p>
          <a:p>
            <a:pPr marL="1423988" indent="-523875" algn="l">
              <a:spcBef>
                <a:spcPct val="0"/>
              </a:spcBef>
              <a:tabLst>
                <a:tab pos="1428750" algn="l"/>
              </a:tabLst>
            </a:pPr>
            <a:r>
              <a:rPr lang="th-TH" sz="3600" b="1" dirty="0" smtClean="0">
                <a:latin typeface="Angsana New" pitchFamily="18" charset="-34"/>
              </a:rPr>
              <a:t>ณ ขณะที่กระบวนทัศน์นั้นมีพลังอยู่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6</a:t>
            </a:fld>
            <a:endParaRPr lang="th-TH"/>
          </a:p>
        </p:txBody>
      </p:sp>
      <p:pic>
        <p:nvPicPr>
          <p:cNvPr id="59394" name="Picture 2" descr="http://hangupthai.com/dnn/Portals/0/Picture/%E0%B8%84%E0%B8%A7%E0%B8%B2%E0%B8%A1%E0%B8%A3%E0%B8%B9%E0%B9%89%E0%B8%AA%E0%B8%B8%E0%B8%82%E0%B8%A0%E0%B8%B2%E0%B8%9E/%E0%B8%81%E0%B8%B2%E0%B8%A3%E0%B8%9D%E0%B8%B1%E0%B8%87%E0%B9%80%E0%B8%82%E0%B9%87%E0%B8%A1%20Acupuncture/%E0%B8%81%E0%B8%B2%E0%B8%A3%E0%B8%9D%E0%B8%B1%E0%B8%87%E0%B9%80%E0%B8%82%E0%B9%87%E0%B8%A1/meridian_man_1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393983"/>
            <a:ext cx="2428860" cy="3464017"/>
          </a:xfrm>
          <a:prstGeom prst="rect">
            <a:avLst/>
          </a:prstGeom>
          <a:noFill/>
        </p:spPr>
      </p:pic>
      <p:pic>
        <p:nvPicPr>
          <p:cNvPr id="59396" name="Picture 4" descr="http://news.thaieasyjob.com/pic_news/2_6612_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1" y="3357562"/>
            <a:ext cx="5040631" cy="35004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412875"/>
            <a:ext cx="9144000" cy="5256213"/>
          </a:xfrm>
        </p:spPr>
        <p:txBody>
          <a:bodyPr/>
          <a:lstStyle/>
          <a:p>
            <a:pPr marL="1423988" indent="-523875" algn="l">
              <a:spcBef>
                <a:spcPct val="0"/>
              </a:spcBef>
              <a:tabLst>
                <a:tab pos="1428750" algn="l"/>
              </a:tabLst>
            </a:pPr>
            <a:r>
              <a:rPr lang="th-TH" sz="3600" b="1" dirty="0" smtClean="0">
                <a:solidFill>
                  <a:srgbClr val="FFC000"/>
                </a:solidFill>
                <a:latin typeface="Angsana New" pitchFamily="18" charset="-34"/>
              </a:rPr>
              <a:t>กระบวน</a:t>
            </a:r>
            <a:r>
              <a:rPr lang="th-TH" sz="3600" b="1" dirty="0" smtClean="0">
                <a:solidFill>
                  <a:srgbClr val="FFC000"/>
                </a:solidFill>
                <a:latin typeface="Angsana New" pitchFamily="18" charset="-34"/>
              </a:rPr>
              <a:t>ทัศน์ที่สำคัญจากอดีต – ปัจจุบัน</a:t>
            </a:r>
          </a:p>
          <a:p>
            <a:pPr marL="1423988" indent="-523875" algn="l">
              <a:spcBef>
                <a:spcPts val="1200"/>
              </a:spcBef>
              <a:tabLst>
                <a:tab pos="1428750" algn="l"/>
              </a:tabLst>
            </a:pPr>
            <a:r>
              <a:rPr lang="th-TH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1.	แบบองค์รวม</a:t>
            </a:r>
          </a:p>
          <a:p>
            <a:pPr marL="1423988" indent="-523875" algn="l">
              <a:spcBef>
                <a:spcPct val="0"/>
              </a:spcBef>
              <a:tabLst>
                <a:tab pos="1428750" algn="l"/>
              </a:tabLst>
            </a:pPr>
            <a:r>
              <a:rPr lang="th-TH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2.	แบบ</a:t>
            </a:r>
            <a:r>
              <a:rPr lang="th-TH" sz="3600" b="1" dirty="0" err="1" smtClean="0">
                <a:latin typeface="Angsana New" pitchFamily="18" charset="-34"/>
              </a:rPr>
              <a:t>นิว</a:t>
            </a:r>
            <a:r>
              <a:rPr lang="th-TH" sz="3600" b="1" dirty="0" smtClean="0">
                <a:latin typeface="Angsana New" pitchFamily="18" charset="-34"/>
              </a:rPr>
              <a:t>ตัน</a:t>
            </a:r>
          </a:p>
          <a:p>
            <a:pPr marL="1423988" indent="-523875" algn="l">
              <a:spcBef>
                <a:spcPct val="0"/>
              </a:spcBef>
              <a:tabLst>
                <a:tab pos="1428750" algn="l"/>
              </a:tabLst>
            </a:pPr>
            <a:r>
              <a:rPr lang="th-TH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3.	แบบไอน์สไตน์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7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8</a:t>
            </a:fld>
            <a:endParaRPr lang="th-TH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28625" y="2071678"/>
            <a:ext cx="8715375" cy="4597410"/>
          </a:xfrm>
        </p:spPr>
        <p:txBody>
          <a:bodyPr/>
          <a:lstStyle/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วิทยาศาสตร์สมัยโบราณมุ่งแสวงหาความรู้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จากธรรมชาติ  เกิดขึ้นทั้งโลกตะวันตก – ตะวันออก     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endParaRPr lang="en-US" sz="36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วิทยาศาสตร์ยังไม่ได้แยกตัวออกจากปรัชญา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ด้วยวิธีการแบบประจักษ์นิยม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588950"/>
            <a:ext cx="9144000" cy="1125538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542925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2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800A2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lang="th-TH" sz="4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7800A2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.  แบบองค์รวมโบราณ – ศตวรรษที่ 13</a:t>
            </a:r>
            <a:endParaRPr kumimoji="0" lang="th-TH" sz="4200" b="1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7800A2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67DA-3A64-4100-BFD7-B0F5DD0905F6}" type="slidenum">
              <a:rPr lang="en-US" smtClean="0"/>
              <a:pPr/>
              <a:t>9</a:t>
            </a:fld>
            <a:endParaRPr lang="th-TH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57188"/>
            <a:ext cx="9144000" cy="6311900"/>
          </a:xfrm>
        </p:spPr>
        <p:txBody>
          <a:bodyPr/>
          <a:lstStyle/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คริสต์ศตวรรษที่ </a:t>
            </a:r>
            <a:r>
              <a:rPr lang="en-US" sz="3600" b="1" dirty="0">
                <a:solidFill>
                  <a:srgbClr val="002060"/>
                </a:solidFill>
                <a:latin typeface="Angsana New" pitchFamily="18" charset="-34"/>
              </a:rPr>
              <a:t> 9 – 13 </a:t>
            </a:r>
            <a:r>
              <a:rPr lang="th-TH" sz="4000" b="1" dirty="0" smtClean="0">
                <a:solidFill>
                  <a:srgbClr val="002060"/>
                </a:solidFill>
                <a:latin typeface="Angsana New" pitchFamily="18" charset="-34"/>
              </a:rPr>
              <a:t>ค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วามรู้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ใน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วิทยาศาสตร์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ทั้ง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ตะวันตกและตะวันออก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  พยายามที่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จะ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อธิบาย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ถึง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การ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ดำรงอยู่  และส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ภาวะธรรมชาติ 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โดย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การ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เข้าถึง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ระเบียบกฎเกณฑ์ หรือ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กฎธรรมชาติ 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นำมาสู่</a:t>
            </a:r>
          </a:p>
          <a:p>
            <a:pPr marL="1431925" indent="-530225" algn="l">
              <a:buNone/>
              <a:tabLst>
                <a:tab pos="14319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การ</a:t>
            </a: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มอง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โลกแบบองค์รวม หรือ</a:t>
            </a:r>
            <a:r>
              <a:rPr lang="th-TH" sz="3600" b="1" dirty="0" smtClean="0">
                <a:latin typeface="Angsana New" pitchFamily="18" charset="-34"/>
              </a:rPr>
              <a:t> </a:t>
            </a:r>
            <a:r>
              <a:rPr lang="th-TH" sz="3600" b="1" i="1" dirty="0" smtClean="0">
                <a:solidFill>
                  <a:srgbClr val="00B050"/>
                </a:solidFill>
                <a:latin typeface="Angsana New" pitchFamily="18" charset="-34"/>
              </a:rPr>
              <a:t>โลก</a:t>
            </a:r>
            <a:r>
              <a:rPr lang="th-TH" sz="3600" b="1" i="1" dirty="0">
                <a:solidFill>
                  <a:srgbClr val="00B050"/>
                </a:solidFill>
                <a:latin typeface="Angsana New" pitchFamily="18" charset="-34"/>
              </a:rPr>
              <a:t>ทัศน์แบบองค์รวม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ตรงกลาง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กระดาษ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บวนการหลอม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มุมมอ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มุมมอง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มุมมอง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ปลายสุด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ปลายสุด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ปลายสุด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เสมอภาค">
  <a:themeElements>
    <a:clrScheme name="กำหนดเอง 9">
      <a:dk1>
        <a:srgbClr val="0070C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21">
    <a:dk1>
      <a:sysClr val="windowText" lastClr="000000"/>
    </a:dk1>
    <a:lt1>
      <a:sysClr val="window" lastClr="FFFFFF"/>
    </a:lt1>
    <a:dk2>
      <a:srgbClr val="C4E1F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กำหนดเอง 21">
    <a:dk1>
      <a:sysClr val="windowText" lastClr="000000"/>
    </a:dk1>
    <a:lt1>
      <a:sysClr val="window" lastClr="FFFFFF"/>
    </a:lt1>
    <a:dk2>
      <a:srgbClr val="C4E1F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3.xml><?xml version="1.0" encoding="utf-8"?>
<a:themeOverride xmlns:a="http://schemas.openxmlformats.org/drawingml/2006/main">
  <a:clrScheme name="กำหนดเอง 21">
    <a:dk1>
      <a:sysClr val="windowText" lastClr="000000"/>
    </a:dk1>
    <a:lt1>
      <a:sysClr val="window" lastClr="FFFFFF"/>
    </a:lt1>
    <a:dk2>
      <a:srgbClr val="C4E1F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1440</Words>
  <Application>Microsoft Office PowerPoint</Application>
  <PresentationFormat>นำเสนอทางหน้าจอ (4:3)</PresentationFormat>
  <Paragraphs>286</Paragraphs>
  <Slides>46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8</vt:i4>
      </vt:variant>
      <vt:variant>
        <vt:lpstr>ชื่อเรื่องภาพนิ่ง</vt:lpstr>
      </vt:variant>
      <vt:variant>
        <vt:i4>46</vt:i4>
      </vt:variant>
    </vt:vector>
  </HeadingPairs>
  <TitlesOfParts>
    <vt:vector size="54" baseType="lpstr">
      <vt:lpstr>การออกแบบเริ่มต้น</vt:lpstr>
      <vt:lpstr>ตรงกลาง</vt:lpstr>
      <vt:lpstr>ไหลเวียน</vt:lpstr>
      <vt:lpstr>กระดาษ</vt:lpstr>
      <vt:lpstr>มุมมอง</vt:lpstr>
      <vt:lpstr>รวมกลุ่ม</vt:lpstr>
      <vt:lpstr>ปลายสุด</vt:lpstr>
      <vt:lpstr>เสมอภาค</vt:lpstr>
      <vt:lpstr>จุดมุ่งหมาย ในกระบวนทัศน์ทางวิทยาศาสตร์</vt:lpstr>
      <vt:lpstr>ความหมายของวิทยาศาสตร์</vt:lpstr>
      <vt:lpstr>จุดมุ่งหมายของวิทยาศาสตร์</vt:lpstr>
      <vt:lpstr>วิธีการของวิทยาศาสตร์สมัยใหม่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 2.  กระบวนทัศน์แบบนิวตัน</vt:lpstr>
      <vt:lpstr>พัฒนาการของวิทยาศาสตร์สมัยใหม่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จุดมุ่งหมายของวิทยาศาสตร์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ภาพนิ่ง 40</vt:lpstr>
      <vt:lpstr>ภาพนิ่ง 41</vt:lpstr>
      <vt:lpstr>ภาพนิ่ง 42</vt:lpstr>
      <vt:lpstr>ภาพนิ่ง 43</vt:lpstr>
      <vt:lpstr>ภาพนิ่ง 44</vt:lpstr>
      <vt:lpstr>ภาพนิ่ง 45</vt:lpstr>
      <vt:lpstr>ภาพนิ่ง 46</vt:lpstr>
    </vt:vector>
  </TitlesOfParts>
  <Company>Student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จุดมุ่งหมาย ในกระบวนทัศน์ทางวิทยาศาสตร์</dc:title>
  <dc:creator>User</dc:creator>
  <cp:lastModifiedBy>human</cp:lastModifiedBy>
  <cp:revision>163</cp:revision>
  <dcterms:created xsi:type="dcterms:W3CDTF">2008-07-18T01:06:16Z</dcterms:created>
  <dcterms:modified xsi:type="dcterms:W3CDTF">2010-07-19T04:28:09Z</dcterms:modified>
</cp:coreProperties>
</file>