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theme/themeOverride12.xml" ContentType="application/vnd.openxmlformats-officedocument.themeOverr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Override39.xml" ContentType="application/vnd.openxmlformats-officedocument.themeOverride+xml"/>
  <Override PartName="/ppt/theme/themeOverride17.xml" ContentType="application/vnd.openxmlformats-officedocument.themeOverride+xml"/>
  <Override PartName="/ppt/theme/themeOverride28.xml" ContentType="application/vnd.openxmlformats-officedocument.themeOverride+xml"/>
  <Override PartName="/ppt/theme/themeOverride46.xml" ContentType="application/vnd.openxmlformats-officedocument.themeOverride+xml"/>
  <Override PartName="/ppt/theme/themeOverride24.xml" ContentType="application/vnd.openxmlformats-officedocument.themeOverride+xml"/>
  <Override PartName="/ppt/theme/themeOverride35.xml" ContentType="application/vnd.openxmlformats-officedocument.themeOverr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theme/themeOverride13.xml" ContentType="application/vnd.openxmlformats-officedocument.themeOverride+xml"/>
  <Override PartName="/ppt/theme/themeOverride42.xml" ContentType="application/vnd.openxmlformats-officedocument.themeOverr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Override20.xml" ContentType="application/vnd.openxmlformats-officedocument.themeOverride+xml"/>
  <Default Extension="png" ContentType="image/png"/>
  <Override PartName="/ppt/theme/themeOverride31.xml" ContentType="application/vnd.openxmlformats-officedocument.themeOverr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Override29.xml" ContentType="application/vnd.openxmlformats-officedocument.themeOverride+xml"/>
  <Override PartName="/ppt/theme/themeOverride47.xml" ContentType="application/vnd.openxmlformats-officedocument.themeOverride+xml"/>
  <Override PartName="/ppt/slideLayouts/slideLayout10.xml" ContentType="application/vnd.openxmlformats-officedocument.presentationml.slideLayout+xml"/>
  <Override PartName="/ppt/theme/themeOverride18.xml" ContentType="application/vnd.openxmlformats-officedocument.themeOverride+xml"/>
  <Override PartName="/ppt/theme/themeOverride36.xml" ContentType="application/vnd.openxmlformats-officedocument.themeOverride+xml"/>
  <Override PartName="/ppt/theme/themeOverride25.xml" ContentType="application/vnd.openxmlformats-officedocument.themeOverride+xml"/>
  <Override PartName="/ppt/theme/themeOverride43.xml" ContentType="application/vnd.openxmlformats-officedocument.themeOverride+xml"/>
  <Override PartName="/ppt/slideMasters/slideMaster5.xml" ContentType="application/vnd.openxmlformats-officedocument.presentationml.slideMaster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theme/themeOverride14.xml" ContentType="application/vnd.openxmlformats-officedocument.themeOverride+xml"/>
  <Override PartName="/ppt/theme/themeOverride32.xml" ContentType="application/vnd.openxmlformats-officedocument.themeOverr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Override7.xml" ContentType="application/vnd.openxmlformats-officedocument.themeOverride+xml"/>
  <Override PartName="/ppt/theme/themeOverride21.xml" ContentType="application/vnd.openxmlformats-officedocument.themeOverr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Override10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Override19.xml" ContentType="application/vnd.openxmlformats-officedocument.themeOverride+xml"/>
  <Override PartName="/ppt/theme/themeOverride48.xml" ContentType="application/vnd.openxmlformats-officedocument.themeOverride+xml"/>
  <Override PartName="/ppt/theme/themeOverride37.xml" ContentType="application/vnd.openxmlformats-officedocument.themeOverr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Override15.xml" ContentType="application/vnd.openxmlformats-officedocument.themeOverride+xml"/>
  <Override PartName="/ppt/theme/themeOverride26.xml" ContentType="application/vnd.openxmlformats-officedocument.themeOverride+xml"/>
  <Override PartName="/ppt/theme/themeOverride44.xml" ContentType="application/vnd.openxmlformats-officedocument.themeOverr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heme/themeOverride22.xml" ContentType="application/vnd.openxmlformats-officedocument.themeOverride+xml"/>
  <Override PartName="/ppt/theme/themeOverride33.xml" ContentType="application/vnd.openxmlformats-officedocument.themeOverr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heme/themeOverride40.xml" ContentType="application/vnd.openxmlformats-officedocument.themeOverr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theme/themeOverride4.xml" ContentType="application/vnd.openxmlformats-officedocument.themeOverr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Override38.xml" ContentType="application/vnd.openxmlformats-officedocument.themeOverride+xml"/>
  <Override PartName="/ppt/theme/themeOverride27.xml" ContentType="application/vnd.openxmlformats-officedocument.themeOverride+xml"/>
  <Override PartName="/ppt/theme/themeOverride45.xml" ContentType="application/vnd.openxmlformats-officedocument.themeOverr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theme/themeOverride16.xml" ContentType="application/vnd.openxmlformats-officedocument.themeOverride+xml"/>
  <Override PartName="/ppt/theme/themeOverride34.xml" ContentType="application/vnd.openxmlformats-officedocument.themeOverr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theme/themeOverride9.xml" ContentType="application/vnd.openxmlformats-officedocument.themeOverride+xml"/>
  <Override PartName="/ppt/theme/themeOverride23.xml" ContentType="application/vnd.openxmlformats-officedocument.themeOverride+xml"/>
  <Override PartName="/ppt/theme/themeOverride41.xml" ContentType="application/vnd.openxmlformats-officedocument.themeOverride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Override30.xml" ContentType="application/vnd.openxmlformats-officedocument.themeOverr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Override5.xml" ContentType="application/vnd.openxmlformats-officedocument.themeOverr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708" r:id="rId5"/>
    <p:sldMasterId id="2147483720" r:id="rId6"/>
    <p:sldMasterId id="2147483744" r:id="rId7"/>
  </p:sldMasterIdLst>
  <p:notesMasterIdLst>
    <p:notesMasterId r:id="rId66"/>
  </p:notesMasterIdLst>
  <p:handoutMasterIdLst>
    <p:handoutMasterId r:id="rId67"/>
  </p:handoutMasterIdLst>
  <p:sldIdLst>
    <p:sldId id="256" r:id="rId8"/>
    <p:sldId id="257" r:id="rId9"/>
    <p:sldId id="326" r:id="rId10"/>
    <p:sldId id="325" r:id="rId11"/>
    <p:sldId id="327" r:id="rId12"/>
    <p:sldId id="328" r:id="rId13"/>
    <p:sldId id="351" r:id="rId14"/>
    <p:sldId id="260" r:id="rId15"/>
    <p:sldId id="261" r:id="rId16"/>
    <p:sldId id="301" r:id="rId17"/>
    <p:sldId id="302" r:id="rId18"/>
    <p:sldId id="330" r:id="rId19"/>
    <p:sldId id="266" r:id="rId20"/>
    <p:sldId id="268" r:id="rId21"/>
    <p:sldId id="265" r:id="rId22"/>
    <p:sldId id="264" r:id="rId23"/>
    <p:sldId id="263" r:id="rId24"/>
    <p:sldId id="304" r:id="rId25"/>
    <p:sldId id="331" r:id="rId26"/>
    <p:sldId id="337" r:id="rId27"/>
    <p:sldId id="353" r:id="rId28"/>
    <p:sldId id="270" r:id="rId29"/>
    <p:sldId id="352" r:id="rId30"/>
    <p:sldId id="307" r:id="rId31"/>
    <p:sldId id="321" r:id="rId32"/>
    <p:sldId id="272" r:id="rId33"/>
    <p:sldId id="332" r:id="rId34"/>
    <p:sldId id="338" r:id="rId35"/>
    <p:sldId id="274" r:id="rId36"/>
    <p:sldId id="277" r:id="rId37"/>
    <p:sldId id="339" r:id="rId38"/>
    <p:sldId id="279" r:id="rId39"/>
    <p:sldId id="308" r:id="rId40"/>
    <p:sldId id="280" r:id="rId41"/>
    <p:sldId id="281" r:id="rId42"/>
    <p:sldId id="310" r:id="rId43"/>
    <p:sldId id="283" r:id="rId44"/>
    <p:sldId id="315" r:id="rId45"/>
    <p:sldId id="316" r:id="rId46"/>
    <p:sldId id="284" r:id="rId47"/>
    <p:sldId id="333" r:id="rId48"/>
    <p:sldId id="340" r:id="rId49"/>
    <p:sldId id="345" r:id="rId50"/>
    <p:sldId id="346" r:id="rId51"/>
    <p:sldId id="347" r:id="rId52"/>
    <p:sldId id="348" r:id="rId53"/>
    <p:sldId id="354" r:id="rId54"/>
    <p:sldId id="287" r:id="rId55"/>
    <p:sldId id="289" r:id="rId56"/>
    <p:sldId id="290" r:id="rId57"/>
    <p:sldId id="291" r:id="rId58"/>
    <p:sldId id="341" r:id="rId59"/>
    <p:sldId id="336" r:id="rId60"/>
    <p:sldId id="319" r:id="rId61"/>
    <p:sldId id="343" r:id="rId62"/>
    <p:sldId id="342" r:id="rId63"/>
    <p:sldId id="344" r:id="rId64"/>
    <p:sldId id="324" r:id="rId65"/>
  </p:sldIdLst>
  <p:sldSz cx="9144000" cy="6858000" type="screen4x3"/>
  <p:notesSz cx="7099300" cy="10234613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Angsana New" pitchFamily="18" charset="-34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AC0000"/>
    <a:srgbClr val="FEFEC6"/>
    <a:srgbClr val="FFFFFB"/>
    <a:srgbClr val="F600F6"/>
    <a:srgbClr val="C400C4"/>
    <a:srgbClr val="6F9600"/>
    <a:srgbClr val="087A8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7590" autoAdjust="0"/>
  </p:normalViewPr>
  <p:slideViewPr>
    <p:cSldViewPr>
      <p:cViewPr>
        <p:scale>
          <a:sx n="84" d="100"/>
          <a:sy n="84" d="100"/>
        </p:scale>
        <p:origin x="-33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slide" Target="slides/slide48.xml"/><Relationship Id="rId63" Type="http://schemas.openxmlformats.org/officeDocument/2006/relationships/slide" Target="slides/slide56.xml"/><Relationship Id="rId68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71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slide" Target="slides/slide46.xml"/><Relationship Id="rId58" Type="http://schemas.openxmlformats.org/officeDocument/2006/relationships/slide" Target="slides/slide51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openxmlformats.org/officeDocument/2006/relationships/slide" Target="slides/slide50.xml"/><Relationship Id="rId61" Type="http://schemas.openxmlformats.org/officeDocument/2006/relationships/slide" Target="slides/slide54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slide" Target="slides/slide45.xml"/><Relationship Id="rId60" Type="http://schemas.openxmlformats.org/officeDocument/2006/relationships/slide" Target="slides/slide53.xml"/><Relationship Id="rId65" Type="http://schemas.openxmlformats.org/officeDocument/2006/relationships/slide" Target="slides/slide5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slide" Target="slides/slide49.xml"/><Relationship Id="rId64" Type="http://schemas.openxmlformats.org/officeDocument/2006/relationships/slide" Target="slides/slide57.xml"/><Relationship Id="rId69" Type="http://schemas.openxmlformats.org/officeDocument/2006/relationships/viewProps" Target="viewProp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59" Type="http://schemas.openxmlformats.org/officeDocument/2006/relationships/slide" Target="slides/slide52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slide" Target="slides/slide47.xml"/><Relationship Id="rId62" Type="http://schemas.openxmlformats.org/officeDocument/2006/relationships/slide" Target="slides/slide55.xml"/><Relationship Id="rId7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0" tIns="47535" rIns="95070" bIns="47535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endParaRPr lang="th-TH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295" y="1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0" tIns="47535" rIns="95070" bIns="47535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endParaRPr lang="th-TH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721107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0" tIns="47535" rIns="95070" bIns="47535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</a:defRPr>
            </a:lvl1pPr>
          </a:lstStyle>
          <a:p>
            <a:endParaRPr lang="th-TH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295" y="9721107"/>
            <a:ext cx="3076363" cy="511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070" tIns="47535" rIns="95070" bIns="47535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</a:defRPr>
            </a:lvl1pPr>
          </a:lstStyle>
          <a:p>
            <a:fld id="{2E2BEF76-63B2-42DF-85AF-230D8FD6628E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76363" cy="511731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4021295" y="1"/>
            <a:ext cx="3076363" cy="511731"/>
          </a:xfrm>
          <a:prstGeom prst="rect">
            <a:avLst/>
          </a:prstGeom>
        </p:spPr>
        <p:txBody>
          <a:bodyPr vert="horz" lIns="95070" tIns="47535" rIns="95070" bIns="47535" rtlCol="0"/>
          <a:lstStyle>
            <a:lvl1pPr algn="r">
              <a:defRPr sz="1200"/>
            </a:lvl1pPr>
          </a:lstStyle>
          <a:p>
            <a:fld id="{194C9906-6836-4331-9ED1-529B2D7ACD43}" type="datetimeFigureOut">
              <a:rPr lang="en-US" smtClean="0"/>
              <a:pPr/>
              <a:t>7/20/2010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070" tIns="47535" rIns="95070" bIns="47535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9931" y="4861442"/>
            <a:ext cx="5679440" cy="4605576"/>
          </a:xfrm>
          <a:prstGeom prst="rect">
            <a:avLst/>
          </a:prstGeom>
        </p:spPr>
        <p:txBody>
          <a:bodyPr vert="horz" lIns="95070" tIns="47535" rIns="95070" bIns="47535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1" y="9721107"/>
            <a:ext cx="3076363" cy="511731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4021295" y="9721107"/>
            <a:ext cx="3076363" cy="511731"/>
          </a:xfrm>
          <a:prstGeom prst="rect">
            <a:avLst/>
          </a:prstGeom>
        </p:spPr>
        <p:txBody>
          <a:bodyPr vert="horz" lIns="95070" tIns="47535" rIns="95070" bIns="47535" rtlCol="0" anchor="b"/>
          <a:lstStyle>
            <a:lvl1pPr algn="r">
              <a:defRPr sz="1200"/>
            </a:lvl1pPr>
          </a:lstStyle>
          <a:p>
            <a:fld id="{3BDECFE4-732F-4A5F-AB20-EF6A6C79D0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DECFE4-732F-4A5F-AB20-EF6A6C79D02B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36FD54-84D8-46A4-86F0-8209E9B5324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DFA66D-AAB2-4961-B93D-51A207143F03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8F23F7-0C23-4C28-A5EE-996806E410B4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วงรี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036FD54-84D8-46A4-86F0-8209E9B53244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86BD74C-F4AA-4927-BF20-EEEB79436EA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6" name="ตัวยึดท้ายกระดา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3D36-8542-4529-8414-CE7C2923D4EB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041CD-DECB-46BE-943A-BB7C4B9BDB6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9A95-220F-4823-A74E-5D9258482C5F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DFDB2-D758-4509-84A6-0A459E4B45FC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4160-AEAB-491E-AACD-5B59E924A4B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C17A5792-5A5B-4419-8097-9E3A4B73AFC6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6BD74C-F4AA-4927-BF20-EEEB79436EAE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572DA4-90B5-4B6D-B854-612839B4791B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FA66D-AAB2-4961-B93D-51A207143F0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23F7-0C23-4C28-A5EE-996806E410B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036FD54-84D8-46A4-86F0-8209E9B5324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A86BD74C-F4AA-4927-BF20-EEEB79436EA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7C53D36-8542-4529-8414-CE7C2923D4EB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96D041CD-DECB-46BE-943A-BB7C4B9BDB6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2" name="ตัวยึดท้ายกระดาษ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endParaRPr lang="th-TH"/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E2F99A95-220F-4823-A74E-5D9258482C5F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h-TH"/>
          </a:p>
        </p:txBody>
      </p:sp>
      <p:sp>
        <p:nvSpPr>
          <p:cNvPr id="16" name="ตัวยึดข้อความ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5" name="ตัวยึดข้อความ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79DFDB2-D758-4509-84A6-0A459E4B45F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D204160-AEAB-491E-AACD-5B59E924A4B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C53D36-8542-4529-8414-CE7C2923D4EB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17A5792-5A5B-4419-8097-9E3A4B73AFC6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1572DA4-90B5-4B6D-B854-612839B4791B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FA66D-AAB2-4961-B93D-51A207143F0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DD8F23F7-0C23-4C28-A5EE-996806E410B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มุมมน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ชื่อเรื่อง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20" name="ชื่อเรื่องรอง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19" name="ตัวยึดวันที่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11" name="ตัวยึดหมายเลขภาพนิ่ง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036FD54-84D8-46A4-86F0-8209E9B5324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86BD74C-F4AA-4927-BF20-EEEB79436EAE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สี่เหลี่ยมมุมมน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มุมมน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7C53D36-8542-4529-8414-CE7C2923D4EB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D041CD-DECB-46BE-943A-BB7C4B9BDB6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2F99A95-220F-4823-A74E-5D9258482C5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79DFDB2-D758-4509-84A6-0A459E4B45F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D041CD-DECB-46BE-943A-BB7C4B9BDB67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D204160-AEAB-491E-AACD-5B59E924A4B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17A5792-5A5B-4419-8097-9E3A4B73AFC6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มุมมน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มนมุมสี่เหลี่ยมหนึ่งมุม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572DA4-90B5-4B6D-B854-612839B4791B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4DFA66D-AAB2-4961-B93D-51A207143F0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D8F23F7-0C23-4C28-A5EE-996806E410B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6FD54-84D8-46A4-86F0-8209E9B53244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BD74C-F4AA-4927-BF20-EEEB79436EAE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C53D36-8542-4529-8414-CE7C2923D4EB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041CD-DECB-46BE-943A-BB7C4B9BDB67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9A95-220F-4823-A74E-5D9258482C5F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F99A95-220F-4823-A74E-5D9258482C5F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DFDB2-D758-4509-84A6-0A459E4B45F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4160-AEAB-491E-AACD-5B59E924A4B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5792-5A5B-4419-8097-9E3A4B73AFC6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1572DA4-90B5-4B6D-B854-612839B4791B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FA66D-AAB2-4961-B93D-51A207143F0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23F7-0C23-4C28-A5EE-996806E410B4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6036FD54-84D8-46A4-86F0-8209E9B53244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1" name="สี่เหลี่ยมผืนผ้า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สี่เหลี่ยมผืนผ้า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สี่เหลี่ยมผืนผ้า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6BD74C-F4AA-4927-BF20-EEEB79436EA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F7C53D36-8542-4529-8414-CE7C2923D4EB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041CD-DECB-46BE-943A-BB7C4B9BDB6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9DFDB2-D758-4509-84A6-0A459E4B45FC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9A95-220F-4823-A74E-5D9258482C5F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9DFDB2-D758-4509-84A6-0A459E4B45FC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6" name="สามเหลี่ยมหน้าจั่ว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204160-AEAB-491E-AACD-5B59E924A4B9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5" name="ตัวเชื่อมต่อตรง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สามเหลี่ยมหน้าจั่ว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7A5792-5A5B-4419-8097-9E3A4B73AFC6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สามเหลี่ยมหน้าจั่ว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72DA4-90B5-4B6D-B854-612839B4791B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สามเหลี่ยมหน้าจั่ว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FA66D-AAB2-4961-B93D-51A207143F0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8F23F7-0C23-4C28-A5EE-996806E410B4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สามเหลี่ยมหน้าจั่ว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วงรี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036FD54-84D8-46A4-86F0-8209E9B53244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A86BD74C-F4AA-4927-BF20-EEEB79436EAE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สี่เหลี่ยมผืนผ้า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F7C53D36-8542-4529-8414-CE7C2923D4EB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204160-AEAB-491E-AACD-5B59E924A4B9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041CD-DECB-46BE-943A-BB7C4B9BDB6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ตัวยึดเนื้อหา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ตัวยึดเนื้อหา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เนื้อหา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วงรี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วงรี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2F99A95-220F-4823-A74E-5D9258482C5F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3" name="ชื่อเรื่อง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79DFDB2-D758-4509-84A6-0A459E4B45FC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สี่เหลี่ยมผืนผ้า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D204160-AEAB-491E-AACD-5B59E924A4B9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สี่เหลี่ยมผืนผ้า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ตัวยึดเนื้อหา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17A5792-5A5B-4419-8097-9E3A4B73AFC6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ตัวเชื่อมต่อตรง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วงรี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572DA4-90B5-4B6D-B854-612839B4791B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FA66D-AAB2-4961-B93D-51A207143F03}" type="slidenum">
              <a:rPr lang="en-US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DD8F23F7-0C23-4C28-A5EE-996806E410B4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zo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A5792-5A5B-4419-8097-9E3A4B73AFC6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572DA4-90B5-4B6D-B854-612839B4791B}" type="slidenum">
              <a:rPr lang="en-US"/>
              <a:pPr/>
              <a:t>‹#›</a:t>
            </a:fld>
            <a:endParaRPr lang="th-TH"/>
          </a:p>
        </p:txBody>
      </p:sp>
    </p:spTree>
  </p:cSld>
  <p:clrMapOvr>
    <a:masterClrMapping/>
  </p:clrMapOvr>
  <p:transition spd="med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+mn-lt"/>
              </a:defRPr>
            </a:lvl1pPr>
          </a:lstStyle>
          <a:p>
            <a:endParaRPr lang="th-TH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+mn-lt"/>
              </a:defRPr>
            </a:lvl1pPr>
          </a:lstStyle>
          <a:p>
            <a:fld id="{8763B29E-B13F-4FB5-AB2B-B0BD09BED777}" type="slidenum">
              <a:rPr lang="en-US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zoom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763B29E-B13F-4FB5-AB2B-B0BD09BED77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763B29E-B13F-4FB5-AB2B-B0BD09BED777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มุมมน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ตัวยึดชื่อเรื่อง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5" name="ตัวยึดวันที่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18" name="ตัวยึดท้ายกระดาษ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763B29E-B13F-4FB5-AB2B-B0BD09BED777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763B29E-B13F-4FB5-AB2B-B0BD09BED777}" type="slidenum">
              <a:rPr lang="en-US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763B29E-B13F-4FB5-AB2B-B0BD09BED77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8" name="ตัวเชื่อมต่อตรง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ตัวเชื่อมต่อตรง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ามเหลี่ยมหน้าจั่ว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763B29E-B13F-4FB5-AB2B-B0BD09BED777}" type="slidenum">
              <a:rPr lang="en-US" smtClean="0"/>
              <a:pPr/>
              <a:t>‹#›</a:t>
            </a:fld>
            <a:endParaRPr lang="th-TH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med">
    <p:zoom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6.xml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30.xml"/><Relationship Id="rId4" Type="http://schemas.openxmlformats.org/officeDocument/2006/relationships/image" Target="../media/image33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3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32.xml"/><Relationship Id="rId4" Type="http://schemas.openxmlformats.org/officeDocument/2006/relationships/image" Target="../media/image35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33.xml"/><Relationship Id="rId6" Type="http://schemas.openxmlformats.org/officeDocument/2006/relationships/image" Target="../media/image39.jpeg"/><Relationship Id="rId11" Type="http://schemas.openxmlformats.org/officeDocument/2006/relationships/image" Target="../media/image44.jpeg"/><Relationship Id="rId5" Type="http://schemas.openxmlformats.org/officeDocument/2006/relationships/image" Target="../media/image38.jpeg"/><Relationship Id="rId10" Type="http://schemas.openxmlformats.org/officeDocument/2006/relationships/image" Target="../media/image43.jpeg"/><Relationship Id="rId4" Type="http://schemas.openxmlformats.org/officeDocument/2006/relationships/image" Target="../media/image37.jpeg"/><Relationship Id="rId9" Type="http://schemas.openxmlformats.org/officeDocument/2006/relationships/image" Target="../media/image4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3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3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36.xml"/><Relationship Id="rId4" Type="http://schemas.openxmlformats.org/officeDocument/2006/relationships/image" Target="../media/image47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37.xml"/><Relationship Id="rId4" Type="http://schemas.openxmlformats.org/officeDocument/2006/relationships/image" Target="../media/image48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38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6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39.xml"/><Relationship Id="rId4" Type="http://schemas.openxmlformats.org/officeDocument/2006/relationships/image" Target="../media/image52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40.xml"/><Relationship Id="rId4" Type="http://schemas.openxmlformats.org/officeDocument/2006/relationships/image" Target="../media/image5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4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4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4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4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44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45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4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4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4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5" name="Picture 7" descr="vignette2_8"/>
          <p:cNvPicPr>
            <a:picLocks noChangeAspect="1" noChangeArrowheads="1"/>
          </p:cNvPicPr>
          <p:nvPr/>
        </p:nvPicPr>
        <p:blipFill>
          <a:blip r:embed="rId2"/>
          <a:srcRect l="9781" t="9146" r="10510" b="11847"/>
          <a:stretch>
            <a:fillRect/>
          </a:stretch>
        </p:blipFill>
        <p:spPr bwMode="auto">
          <a:xfrm>
            <a:off x="0" y="0"/>
            <a:ext cx="4787900" cy="3613150"/>
          </a:xfrm>
          <a:prstGeom prst="rect">
            <a:avLst/>
          </a:prstGeom>
          <a:noFill/>
        </p:spPr>
      </p:pic>
      <p:pic>
        <p:nvPicPr>
          <p:cNvPr id="2054" name="Picture 6" descr="ny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3570288"/>
            <a:ext cx="4932362" cy="3287712"/>
          </a:xfrm>
          <a:prstGeom prst="rect">
            <a:avLst/>
          </a:prstGeom>
          <a:noFill/>
        </p:spPr>
      </p:pic>
      <p:pic>
        <p:nvPicPr>
          <p:cNvPr id="2053" name="Picture 5" descr="117-1796_IM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619500"/>
            <a:ext cx="4356100" cy="3265488"/>
          </a:xfrm>
          <a:prstGeom prst="rect">
            <a:avLst/>
          </a:prstGeom>
          <a:noFill/>
        </p:spPr>
      </p:pic>
      <p:pic>
        <p:nvPicPr>
          <p:cNvPr id="2056" name="Picture 8" descr="pfingst-idylle"/>
          <p:cNvPicPr>
            <a:picLocks noChangeAspect="1" noChangeArrowheads="1"/>
          </p:cNvPicPr>
          <p:nvPr/>
        </p:nvPicPr>
        <p:blipFill>
          <a:blip r:embed="rId5"/>
          <a:srcRect l="1469"/>
          <a:stretch>
            <a:fillRect/>
          </a:stretch>
        </p:blipFill>
        <p:spPr bwMode="auto">
          <a:xfrm>
            <a:off x="4356100" y="0"/>
            <a:ext cx="4787900" cy="3646488"/>
          </a:xfrm>
          <a:prstGeom prst="rect">
            <a:avLst/>
          </a:prstGeom>
          <a:noFill/>
        </p:spPr>
      </p:pic>
      <p:sp>
        <p:nvSpPr>
          <p:cNvPr id="2057" name="Oval 9"/>
          <p:cNvSpPr>
            <a:spLocks noChangeArrowheads="1"/>
          </p:cNvSpPr>
          <p:nvPr/>
        </p:nvSpPr>
        <p:spPr bwMode="auto">
          <a:xfrm>
            <a:off x="2484438" y="2708275"/>
            <a:ext cx="4176712" cy="2016125"/>
          </a:xfrm>
          <a:prstGeom prst="ellipse">
            <a:avLst/>
          </a:prstGeom>
          <a:solidFill>
            <a:srgbClr val="FFFFD9"/>
          </a:solidFill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84438" y="3141663"/>
            <a:ext cx="4319587" cy="1079500"/>
          </a:xfrm>
          <a:noFill/>
        </p:spPr>
        <p:txBody>
          <a:bodyPr/>
          <a:lstStyle/>
          <a:p>
            <a:r>
              <a:rPr lang="th-TH" sz="6000" b="1" dirty="0" smtClean="0">
                <a:solidFill>
                  <a:schemeClr val="accent2"/>
                </a:solidFill>
              </a:rPr>
              <a:t>สังคมอุดมคติ</a:t>
            </a:r>
            <a:endParaRPr lang="th-TH" sz="6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7" name="Picture 5" descr="Plato_Republic_manuscript"/>
          <p:cNvPicPr>
            <a:picLocks noChangeAspect="1" noChangeArrowheads="1"/>
          </p:cNvPicPr>
          <p:nvPr/>
        </p:nvPicPr>
        <p:blipFill>
          <a:blip r:embed="rId3">
            <a:grayscl/>
            <a:lum bright="-20000" contrast="40000"/>
          </a:blip>
          <a:srcRect/>
          <a:stretch>
            <a:fillRect/>
          </a:stretch>
        </p:blipFill>
        <p:spPr bwMode="auto">
          <a:xfrm>
            <a:off x="571472" y="500042"/>
            <a:ext cx="3375096" cy="5357850"/>
          </a:xfrm>
          <a:prstGeom prst="rect">
            <a:avLst/>
          </a:prstGeom>
          <a:noFill/>
        </p:spPr>
      </p:pic>
      <p:pic>
        <p:nvPicPr>
          <p:cNvPr id="49158" name="Picture 6" descr="scan00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500042"/>
            <a:ext cx="3829048" cy="5293317"/>
          </a:xfrm>
          <a:prstGeom prst="rect">
            <a:avLst/>
          </a:prstGeom>
          <a:noFill/>
        </p:spPr>
      </p:pic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0" y="5929330"/>
            <a:ext cx="9144000" cy="928670"/>
          </a:xfrm>
        </p:spPr>
        <p:txBody>
          <a:bodyPr/>
          <a:lstStyle/>
          <a:p>
            <a:pPr marL="900113" indent="-900113" algn="ctr">
              <a:buFontTx/>
              <a:buNone/>
              <a:tabLst>
                <a:tab pos="1428750" algn="l"/>
                <a:tab pos="1700213" algn="l"/>
              </a:tabLst>
            </a:pPr>
            <a:r>
              <a:rPr lang="en-US" sz="3600" b="1" dirty="0" smtClean="0">
                <a:solidFill>
                  <a:srgbClr val="AC0000"/>
                </a:solidFill>
                <a:latin typeface="Angsana New" pitchFamily="18" charset="-34"/>
              </a:rPr>
              <a:t>The </a:t>
            </a:r>
            <a:r>
              <a:rPr lang="en-US" sz="3600" b="1" dirty="0">
                <a:solidFill>
                  <a:srgbClr val="AC0000"/>
                </a:solidFill>
                <a:latin typeface="Angsana New" pitchFamily="18" charset="-34"/>
              </a:rPr>
              <a:t>Republic </a:t>
            </a:r>
            <a:r>
              <a:rPr lang="th-TH" sz="3600" b="1" dirty="0" smtClean="0">
                <a:solidFill>
                  <a:srgbClr val="AC0000"/>
                </a:solidFill>
                <a:latin typeface="Angsana New" pitchFamily="18" charset="-34"/>
              </a:rPr>
              <a:t>  (</a:t>
            </a:r>
            <a:r>
              <a:rPr lang="th-TH" sz="3600" b="1" dirty="0">
                <a:solidFill>
                  <a:srgbClr val="AC0000"/>
                </a:solidFill>
                <a:latin typeface="Angsana New" pitchFamily="18" charset="-34"/>
              </a:rPr>
              <a:t>อุตมรัฐ</a:t>
            </a:r>
            <a:r>
              <a:rPr lang="en-US" sz="3600" b="1" dirty="0">
                <a:solidFill>
                  <a:srgbClr val="AC0000"/>
                </a:solidFill>
                <a:latin typeface="Angsana New" pitchFamily="18" charset="-34"/>
              </a:rPr>
              <a:t> / The Plato’s Republic)</a:t>
            </a:r>
            <a:endParaRPr lang="th-TH" sz="3600" b="1" dirty="0">
              <a:solidFill>
                <a:srgbClr val="AC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0" y="642919"/>
            <a:ext cx="9144000" cy="6215082"/>
          </a:xfrm>
        </p:spPr>
        <p:txBody>
          <a:bodyPr>
            <a:normAutofit/>
          </a:bodyPr>
          <a:lstStyle/>
          <a:p>
            <a:pPr marL="892175" indent="-441325">
              <a:buFontTx/>
              <a:buNone/>
            </a:pPr>
            <a:r>
              <a:rPr lang="en-US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Plato 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ผิดหวังในระบอบ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ประชาธิปไตยของ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นครรัฐ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เอเธนส์</a:t>
            </a:r>
            <a:r>
              <a:rPr lang="en-US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  </a:t>
            </a:r>
            <a:endParaRPr lang="th-TH" sz="3600" b="1" dirty="0" smtClean="0">
              <a:solidFill>
                <a:schemeClr val="tx1">
                  <a:lumMod val="75000"/>
                </a:schemeClr>
              </a:solidFill>
              <a:latin typeface="Angsana New" pitchFamily="18" charset="-34"/>
            </a:endParaRPr>
          </a:p>
          <a:p>
            <a:pPr marL="892175" indent="-441325">
              <a:buFontTx/>
              <a:buNone/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จึงต้องการสร้างสรรค์สังคมเพื่อความยุติธรรม</a:t>
            </a:r>
            <a:endParaRPr lang="th-TH" sz="3600" b="1" dirty="0">
              <a:solidFill>
                <a:schemeClr val="tx1">
                  <a:lumMod val="75000"/>
                </a:schemeClr>
              </a:solidFill>
              <a:latin typeface="Angsana New" pitchFamily="18" charset="-34"/>
            </a:endParaRPr>
          </a:p>
        </p:txBody>
      </p:sp>
      <p:pic>
        <p:nvPicPr>
          <p:cNvPr id="47106" name="Picture 2" descr="http://www.law.umkc.edu/faculty/projects/ftrials/socrates/deathofsocrates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071678"/>
            <a:ext cx="5214974" cy="3389734"/>
          </a:xfrm>
          <a:prstGeom prst="rect">
            <a:avLst/>
          </a:prstGeom>
          <a:noFill/>
        </p:spPr>
      </p:pic>
      <p:sp>
        <p:nvSpPr>
          <p:cNvPr id="5" name="สี่เหลี่ยมผืนผ้า 4"/>
          <p:cNvSpPr/>
          <p:nvPr/>
        </p:nvSpPr>
        <p:spPr>
          <a:xfrm>
            <a:off x="428596" y="5429264"/>
            <a:ext cx="82868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002060"/>
                </a:solidFill>
              </a:rPr>
              <a:t>"</a:t>
            </a:r>
            <a:r>
              <a:rPr lang="en-US" sz="2800" i="1" dirty="0" smtClean="0">
                <a:solidFill>
                  <a:srgbClr val="AC0000"/>
                </a:solidFill>
              </a:rPr>
              <a:t>The Death of Socrates</a:t>
            </a:r>
            <a:r>
              <a:rPr lang="en-US" sz="2800" dirty="0" smtClean="0">
                <a:solidFill>
                  <a:srgbClr val="002060"/>
                </a:solidFill>
              </a:rPr>
              <a:t>" by Jacques-Louis David (1787)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>
            <a:normAutofit/>
          </a:bodyPr>
          <a:lstStyle/>
          <a:p>
            <a:pPr marL="1343025" indent="-442913">
              <a:buFontTx/>
              <a:buNone/>
              <a:tabLst>
                <a:tab pos="1343025" algn="l"/>
                <a:tab pos="1700213" algn="l"/>
              </a:tabLst>
            </a:pPr>
            <a:r>
              <a:rPr lang="en-US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Plato 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ยึดในรากฐานความคิด </a:t>
            </a:r>
            <a:r>
              <a:rPr lang="th-TH" sz="3600" b="1" dirty="0">
                <a:latin typeface="Angsana New" pitchFamily="18" charset="-34"/>
              </a:rPr>
              <a:t>“</a:t>
            </a:r>
            <a:r>
              <a:rPr lang="th-TH" sz="3600" b="1" i="1" dirty="0">
                <a:solidFill>
                  <a:srgbClr val="FEFEC6"/>
                </a:solidFill>
                <a:latin typeface="Angsana New" pitchFamily="18" charset="-34"/>
              </a:rPr>
              <a:t>คุณธรรมคือความรู้</a:t>
            </a:r>
            <a:r>
              <a:rPr lang="th-TH" sz="3600" b="1" dirty="0" smtClean="0">
                <a:latin typeface="Angsana New" pitchFamily="18" charset="-34"/>
              </a:rPr>
              <a:t>”</a:t>
            </a:r>
          </a:p>
          <a:p>
            <a:pPr marL="1343025" indent="-442913"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เชื่อ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ว่าการสร้างระบบรัฐเพื่อให้เกิดชีวิตที่ดี</a:t>
            </a:r>
          </a:p>
          <a:p>
            <a:pPr marL="1343025" indent="-442913"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-	การเมืองเป็นศิลปะอย่างหนึ่งที่ต้อง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อาศัยความรู้</a:t>
            </a:r>
            <a:endParaRPr lang="th-TH" sz="3600" b="1" dirty="0">
              <a:solidFill>
                <a:schemeClr val="tx1">
                  <a:lumMod val="75000"/>
                </a:schemeClr>
              </a:solidFill>
              <a:latin typeface="Angsana New" pitchFamily="18" charset="-34"/>
            </a:endParaRPr>
          </a:p>
          <a:p>
            <a:pPr marL="1343025" indent="-442913">
              <a:spcBef>
                <a:spcPct val="0"/>
              </a:spcBef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	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ความ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เชี่ยวชาญ</a:t>
            </a:r>
          </a:p>
          <a:p>
            <a:pPr marL="1343025" indent="-442913"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-	ความยุติธรรมเป็นสิ่งที่ทำให้เกิดการแบ่งงานกัน</a:t>
            </a:r>
          </a:p>
          <a:p>
            <a:pPr marL="1343025" indent="-442913">
              <a:spcBef>
                <a:spcPct val="0"/>
              </a:spcBef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	ตามพลังหลักที่มีอยู่ใน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ตัวคน</a:t>
            </a:r>
            <a:endParaRPr lang="th-TH" sz="3600" b="1" dirty="0">
              <a:solidFill>
                <a:schemeClr val="tx1">
                  <a:lumMod val="75000"/>
                </a:schemeClr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/>
          <a:lstStyle/>
          <a:p>
            <a:pPr marL="900113" indent="-900113" algn="ctr">
              <a:buFontTx/>
              <a:buNone/>
              <a:tabLst>
                <a:tab pos="1343025" algn="l"/>
                <a:tab pos="3943350" algn="l"/>
                <a:tab pos="4300538" algn="l"/>
              </a:tabLst>
            </a:pPr>
            <a:r>
              <a:rPr lang="th-TH" sz="4000" b="1" dirty="0">
                <a:solidFill>
                  <a:srgbClr val="006600"/>
                </a:solidFill>
                <a:latin typeface="Angsana New" pitchFamily="18" charset="-34"/>
              </a:rPr>
              <a:t>คุณธรรมในอุตม</a:t>
            </a:r>
            <a:r>
              <a:rPr lang="th-TH" sz="4000" b="1" dirty="0" smtClean="0">
                <a:solidFill>
                  <a:srgbClr val="006600"/>
                </a:solidFill>
                <a:latin typeface="Angsana New" pitchFamily="18" charset="-34"/>
              </a:rPr>
              <a:t>รัฐ</a:t>
            </a:r>
          </a:p>
          <a:p>
            <a:pPr marL="900113" indent="-900113" algn="ctr">
              <a:buFontTx/>
              <a:buNone/>
              <a:tabLst>
                <a:tab pos="1343025" algn="l"/>
                <a:tab pos="3943350" algn="l"/>
                <a:tab pos="4300538" algn="l"/>
              </a:tabLst>
            </a:pPr>
            <a:endParaRPr lang="th-TH" sz="1000" b="1" dirty="0">
              <a:solidFill>
                <a:srgbClr val="006600"/>
              </a:solidFill>
              <a:latin typeface="Angsana New" pitchFamily="18" charset="-34"/>
            </a:endParaRPr>
          </a:p>
          <a:p>
            <a:pPr marL="900113" indent="352425">
              <a:buFontTx/>
              <a:buNone/>
              <a:tabLst>
                <a:tab pos="1343025" algn="l"/>
                <a:tab pos="3943350" algn="l"/>
                <a:tab pos="4300538" algn="l"/>
              </a:tabLst>
            </a:pP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ปัญญา</a:t>
            </a: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หรือเหตุผล</a:t>
            </a: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- 	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ผู้ปกครอง (ราชาปราชญ์)</a:t>
            </a:r>
            <a:endParaRPr lang="th-TH" sz="3600" b="1" dirty="0">
              <a:solidFill>
                <a:schemeClr val="tx1">
                  <a:lumMod val="75000"/>
                </a:schemeClr>
              </a:solidFill>
              <a:latin typeface="Angsana New" pitchFamily="18" charset="-34"/>
            </a:endParaRPr>
          </a:p>
          <a:p>
            <a:pPr marL="900113" indent="352425">
              <a:buFontTx/>
              <a:buNone/>
              <a:tabLst>
                <a:tab pos="1343025" algn="l"/>
                <a:tab pos="3943350" algn="l"/>
                <a:tab pos="4300538" algn="l"/>
              </a:tabLst>
            </a:pP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ความ</a:t>
            </a: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กล้าหาญ</a:t>
            </a: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- 	นักรบ</a:t>
            </a:r>
          </a:p>
          <a:p>
            <a:pPr marL="900113" indent="352425">
              <a:buFontTx/>
              <a:buNone/>
              <a:tabLst>
                <a:tab pos="1343025" algn="l"/>
                <a:tab pos="3943350" algn="l"/>
                <a:tab pos="4300538" algn="l"/>
              </a:tabLst>
            </a:pP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ความ</a:t>
            </a: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อดทน</a:t>
            </a: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- 	สามัญชนทั่วไป</a:t>
            </a:r>
          </a:p>
          <a:p>
            <a:pPr marL="900113" indent="352425">
              <a:buFontTx/>
              <a:buNone/>
              <a:tabLst>
                <a:tab pos="1343025" algn="l"/>
                <a:tab pos="3943350" algn="l"/>
                <a:tab pos="4300538" algn="l"/>
              </a:tabLst>
            </a:pP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ความ</a:t>
            </a: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ยุติธรรม</a:t>
            </a: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- 	ทุกชนชั้น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/>
          <a:lstStyle/>
          <a:p>
            <a:pPr marL="900113" indent="0"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4000" b="1" dirty="0">
                <a:solidFill>
                  <a:srgbClr val="C400C4"/>
                </a:solidFill>
                <a:latin typeface="Angsana New" pitchFamily="18" charset="-34"/>
              </a:rPr>
              <a:t>นัก</a:t>
            </a:r>
            <a:r>
              <a:rPr lang="th-TH" sz="4000" b="1" dirty="0" smtClean="0">
                <a:solidFill>
                  <a:srgbClr val="C400C4"/>
                </a:solidFill>
                <a:latin typeface="Angsana New" pitchFamily="18" charset="-34"/>
              </a:rPr>
              <a:t>ปกครอง</a:t>
            </a:r>
            <a:endParaRPr lang="th-TH" sz="4000" b="1" dirty="0">
              <a:solidFill>
                <a:srgbClr val="C400C4"/>
              </a:solidFill>
              <a:latin typeface="Angsana New" pitchFamily="18" charset="-34"/>
            </a:endParaRPr>
          </a:p>
          <a:p>
            <a:pPr marL="900113" indent="0"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4000" b="1" dirty="0">
                <a:solidFill>
                  <a:srgbClr val="339933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ต้อง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เป็นคนดี มีความรู้ มีเหตุผล</a:t>
            </a:r>
          </a:p>
          <a:p>
            <a:pPr marL="900113" indent="0">
              <a:spcBef>
                <a:spcPts val="0"/>
              </a:spcBef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และที่สำคัญต้องมีคุณธรรม  คือมีจิตใจสูง</a:t>
            </a:r>
          </a:p>
          <a:p>
            <a:pPr marL="900113" indent="0">
              <a:spcBef>
                <a:spcPts val="0"/>
              </a:spcBef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ยึดมั่นความถูกต้องในการดำเนินชีวิต</a:t>
            </a:r>
          </a:p>
          <a:p>
            <a:pPr marL="900113" indent="0">
              <a:spcBef>
                <a:spcPts val="0"/>
              </a:spcBef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บุคคลที่ว่านี้ ได้แก่ </a:t>
            </a:r>
            <a:r>
              <a:rPr lang="th-TH" sz="3600" b="1" i="1" dirty="0">
                <a:solidFill>
                  <a:srgbClr val="FF0000"/>
                </a:solidFill>
                <a:latin typeface="Angsana New" pitchFamily="18" charset="-34"/>
              </a:rPr>
              <a:t>นักปรัชญา</a:t>
            </a:r>
            <a:r>
              <a:rPr lang="th-TH" sz="3600" b="1" dirty="0">
                <a:solidFill>
                  <a:srgbClr val="FF0000"/>
                </a:solidFill>
                <a:latin typeface="Angsana New" pitchFamily="18" charset="-34"/>
              </a:rPr>
              <a:t> 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เท่านั้น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/>
          <a:lstStyle/>
          <a:p>
            <a:pPr marL="900113" indent="14288"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4000" b="1" dirty="0">
                <a:solidFill>
                  <a:srgbClr val="006600"/>
                </a:solidFill>
                <a:latin typeface="Angsana New" pitchFamily="18" charset="-34"/>
              </a:rPr>
              <a:t>นัก</a:t>
            </a:r>
            <a:r>
              <a:rPr lang="th-TH" sz="4000" b="1" dirty="0" smtClean="0">
                <a:solidFill>
                  <a:srgbClr val="006600"/>
                </a:solidFill>
                <a:latin typeface="Angsana New" pitchFamily="18" charset="-34"/>
              </a:rPr>
              <a:t>ปกครอง</a:t>
            </a:r>
            <a:endParaRPr lang="th-TH" sz="4000" b="1" dirty="0">
              <a:solidFill>
                <a:srgbClr val="006600"/>
              </a:solidFill>
              <a:latin typeface="Angsana New" pitchFamily="18" charset="-34"/>
            </a:endParaRPr>
          </a:p>
          <a:p>
            <a:pPr marL="900113" indent="14288"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4000" b="1" dirty="0">
                <a:solidFill>
                  <a:srgbClr val="339933"/>
                </a:solidFill>
                <a:latin typeface="Angsana New" pitchFamily="18" charset="-34"/>
              </a:rPr>
              <a:t>	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มีอำนาจสูงสุด กำหนดนโยบายสูงสุดของรัฐ</a:t>
            </a:r>
          </a:p>
          <a:p>
            <a:pPr marL="900113" indent="14288">
              <a:spcBef>
                <a:spcPts val="0"/>
              </a:spcBef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และนโยบาย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อื่นๆ  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เพื่อนำความเจริญรุ่งเรือง</a:t>
            </a:r>
          </a:p>
          <a:p>
            <a:pPr marL="900113" indent="14288">
              <a:spcBef>
                <a:spcPts val="0"/>
              </a:spcBef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และความสงบสุขมาสู่ประชาช</a:t>
            </a:r>
            <a:r>
              <a:rPr lang="th-TH" sz="40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น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>
            <a:normAutofit/>
          </a:bodyPr>
          <a:lstStyle/>
          <a:p>
            <a:pPr marL="900113" indent="0" defTabSz="1146175">
              <a:buFontTx/>
              <a:buNone/>
              <a:tabLst>
                <a:tab pos="1343025" algn="l"/>
                <a:tab pos="1700213" algn="l"/>
                <a:tab pos="2597150" algn="l"/>
                <a:tab pos="3048000" algn="l"/>
              </a:tabLst>
            </a:pPr>
            <a:r>
              <a:rPr lang="th-TH" sz="3600" b="1" dirty="0" smtClean="0">
                <a:solidFill>
                  <a:srgbClr val="F600F6"/>
                </a:solidFill>
                <a:latin typeface="Angsana New" pitchFamily="18" charset="-34"/>
              </a:rPr>
              <a:t>นักรบ</a:t>
            </a:r>
            <a:r>
              <a:rPr lang="th-TH" sz="3600" b="1" dirty="0" smtClean="0">
                <a:latin typeface="Angsana New" pitchFamily="18" charset="-34"/>
              </a:rPr>
              <a:t> </a:t>
            </a:r>
            <a:r>
              <a:rPr lang="en-US" sz="3600" b="1" dirty="0" smtClean="0">
                <a:latin typeface="Angsana New" pitchFamily="18" charset="-34"/>
              </a:rPr>
              <a:t>    </a:t>
            </a:r>
            <a:r>
              <a:rPr lang="en-US" sz="3600" b="1" dirty="0">
                <a:latin typeface="Angsana New" pitchFamily="18" charset="-34"/>
              </a:rPr>
              <a:t>	</a:t>
            </a:r>
            <a:r>
              <a:rPr lang="en-US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: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 	ดูแลความสงบเรียบร้อยของบ้านเมือง</a:t>
            </a:r>
          </a:p>
          <a:p>
            <a:pPr marL="900113" indent="0" defTabSz="1146175">
              <a:spcBef>
                <a:spcPts val="1800"/>
              </a:spcBef>
              <a:buFontTx/>
              <a:buNone/>
              <a:tabLst>
                <a:tab pos="1343025" algn="l"/>
                <a:tab pos="1700213" algn="l"/>
                <a:tab pos="2597150" algn="l"/>
                <a:tab pos="3048000" algn="l"/>
              </a:tabLst>
            </a:pPr>
            <a:r>
              <a:rPr lang="th-TH" sz="3600" b="1" dirty="0" smtClean="0">
                <a:solidFill>
                  <a:srgbClr val="F600F6"/>
                </a:solidFill>
                <a:latin typeface="Angsana New" pitchFamily="18" charset="-34"/>
              </a:rPr>
              <a:t>สามัญ</a:t>
            </a:r>
            <a:r>
              <a:rPr lang="th-TH" sz="3600" b="1" dirty="0">
                <a:solidFill>
                  <a:srgbClr val="F600F6"/>
                </a:solidFill>
                <a:latin typeface="Angsana New" pitchFamily="18" charset="-34"/>
              </a:rPr>
              <a:t>ชน</a:t>
            </a:r>
            <a:r>
              <a:rPr lang="th-TH" sz="3600" b="1" dirty="0">
                <a:latin typeface="Angsana New" pitchFamily="18" charset="-34"/>
              </a:rPr>
              <a:t>	</a:t>
            </a:r>
            <a:r>
              <a:rPr lang="en-US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: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 	ประกอบอาชีพ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ต่างๆ 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ตามที่รัฐ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กำหนด</a:t>
            </a:r>
          </a:p>
          <a:p>
            <a:pPr marL="900113" indent="0" defTabSz="1146175">
              <a:spcBef>
                <a:spcPts val="0"/>
              </a:spcBef>
              <a:buFontTx/>
              <a:buNone/>
              <a:tabLst>
                <a:tab pos="1343025" algn="l"/>
                <a:tab pos="1700213" algn="l"/>
                <a:tab pos="2597150" algn="l"/>
                <a:tab pos="3048000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			โดย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พิจารณาความ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ถนัด</a:t>
            </a:r>
          </a:p>
          <a:p>
            <a:pPr marL="900113" indent="0" defTabSz="1146175">
              <a:spcBef>
                <a:spcPts val="0"/>
              </a:spcBef>
              <a:buFontTx/>
              <a:buNone/>
              <a:tabLst>
                <a:tab pos="1343025" algn="l"/>
                <a:tab pos="1700213" algn="l"/>
                <a:tab pos="2597150" algn="l"/>
                <a:tab pos="3048000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			และ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ความเหมาะสมเป็นรายบุคคล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5" name="Picture 5" descr="Greek20school"/>
          <p:cNvPicPr>
            <a:picLocks noChangeAspect="1" noChangeArrowheads="1"/>
          </p:cNvPicPr>
          <p:nvPr/>
        </p:nvPicPr>
        <p:blipFill>
          <a:blip r:embed="rId3">
            <a:lum bright="-12000" contrast="36000"/>
          </a:blip>
          <a:srcRect/>
          <a:stretch>
            <a:fillRect/>
          </a:stretch>
        </p:blipFill>
        <p:spPr bwMode="auto">
          <a:xfrm>
            <a:off x="2000232" y="2879948"/>
            <a:ext cx="5357850" cy="3027134"/>
          </a:xfrm>
          <a:prstGeom prst="rect">
            <a:avLst/>
          </a:prstGeom>
          <a:noFill/>
        </p:spPr>
      </p:pic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2857519"/>
          </a:xfrm>
        </p:spPr>
        <p:txBody>
          <a:bodyPr>
            <a:normAutofit/>
          </a:bodyPr>
          <a:lstStyle/>
          <a:p>
            <a:pPr marL="900113" indent="-449263">
              <a:buFontTx/>
              <a:buNone/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การจะมีรัฐสมบูรณ์แบบ ต้องให้ </a:t>
            </a:r>
            <a:r>
              <a:rPr lang="th-TH" sz="3600" b="1" i="1" dirty="0">
                <a:solidFill>
                  <a:schemeClr val="accent2"/>
                </a:solidFill>
                <a:latin typeface="Angsana New" pitchFamily="18" charset="-34"/>
              </a:rPr>
              <a:t>การศึกษา 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แก่ประชาชน</a:t>
            </a:r>
          </a:p>
          <a:p>
            <a:pPr marL="900113" indent="-449263">
              <a:buFontTx/>
              <a:buNone/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เป็นอันดับแรก  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ทั้ง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ความรู้และอบรมจิตใจ</a:t>
            </a:r>
          </a:p>
          <a:p>
            <a:pPr marL="900113" indent="-449263">
              <a:buFontTx/>
              <a:buNone/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(กายบริหาร / ดนตรี / ศิลปะ)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857232"/>
            <a:ext cx="8286808" cy="2643206"/>
          </a:xfrm>
        </p:spPr>
        <p:txBody>
          <a:bodyPr/>
          <a:lstStyle/>
          <a:p>
            <a:pPr indent="14288">
              <a:buFontTx/>
              <a:buNone/>
            </a:pPr>
            <a:endParaRPr lang="th-TH" sz="3600" b="1" dirty="0">
              <a:latin typeface="Angsana New" pitchFamily="18" charset="-34"/>
            </a:endParaRPr>
          </a:p>
          <a:p>
            <a:pPr marL="180975" indent="-180975">
              <a:buFontTx/>
              <a:buNone/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เด็กเป็นสมบัติของรัฐ และอยู่ในการดูแลของรัฐ</a:t>
            </a:r>
          </a:p>
        </p:txBody>
      </p:sp>
      <p:pic>
        <p:nvPicPr>
          <p:cNvPr id="3" name="Picture 5" descr="antik-kun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857496"/>
            <a:ext cx="8113588" cy="2974983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0"/>
            <a:ext cx="9144000" cy="5929331"/>
          </a:xfrm>
        </p:spPr>
        <p:txBody>
          <a:bodyPr>
            <a:normAutofit/>
          </a:bodyPr>
          <a:lstStyle/>
          <a:p>
            <a:pPr marL="900113" indent="-358775">
              <a:buFontTx/>
              <a:buNone/>
            </a:pP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ชนชั้นผู้ปกครอง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ใช้ระบบ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คอมมิวนิสต์สำหรับทรัพย์สิน</a:t>
            </a:r>
          </a:p>
          <a:p>
            <a:pPr marL="900113" indent="-358775">
              <a:buFontTx/>
              <a:buNone/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และ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ครอบครัว  เพื่อ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หลีกเลี่ยงธรรมชาติใฝ่ต่ำ</a:t>
            </a:r>
          </a:p>
          <a:p>
            <a:pPr marL="900113" indent="-358775">
              <a:buFontTx/>
              <a:buNone/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ที่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จะขัดขวางการทำหน้าที่ของตน</a:t>
            </a:r>
          </a:p>
          <a:p>
            <a:pPr marL="900113" indent="-358775">
              <a:spcBef>
                <a:spcPts val="3000"/>
              </a:spcBef>
              <a:buFontTx/>
              <a:buNone/>
            </a:pP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ส่วน</a:t>
            </a:r>
            <a:r>
              <a:rPr lang="th-TH" sz="3600" b="1" dirty="0">
                <a:solidFill>
                  <a:srgbClr val="00B050"/>
                </a:solidFill>
                <a:latin typeface="Angsana New" pitchFamily="18" charset="-34"/>
              </a:rPr>
              <a:t>พลเมืองทุกคน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ต้องยอมสละผลประโยชน์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ส่วนตัว</a:t>
            </a:r>
          </a:p>
          <a:p>
            <a:pPr marL="900113" indent="-358775">
              <a:spcBef>
                <a:spcPts val="0"/>
              </a:spcBef>
              <a:buFontTx/>
              <a:buNone/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เพื่อ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ประโยชน์ของรัฐ   ต้อง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จงรักภักดีและปฏิบัติตามคำสั่ง</a:t>
            </a:r>
          </a:p>
          <a:p>
            <a:pPr marL="900113" indent="-358775">
              <a:spcBef>
                <a:spcPts val="0"/>
              </a:spcBef>
              <a:buFontTx/>
              <a:buNone/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ของ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รัฐ  เพื่อให้รัฐมีความ</a:t>
            </a: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มั่นคง</a:t>
            </a:r>
          </a:p>
          <a:p>
            <a:pPr marL="900113" indent="-358775">
              <a:spcBef>
                <a:spcPts val="0"/>
              </a:spcBef>
              <a:buFontTx/>
              <a:buNone/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ทั้ง</a:t>
            </a:r>
            <a:r>
              <a:rPr lang="th-TH" sz="3600" b="1" dirty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ภายใน - ภายนอก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69"/>
            <a:ext cx="8715404" cy="5929331"/>
          </a:xfrm>
        </p:spPr>
        <p:txBody>
          <a:bodyPr/>
          <a:lstStyle/>
          <a:p>
            <a:pPr marL="900113" indent="0">
              <a:buFontTx/>
              <a:buNone/>
            </a:pPr>
            <a:r>
              <a:rPr lang="th-TH" sz="4000" b="1" i="1" dirty="0">
                <a:solidFill>
                  <a:srgbClr val="FF0000"/>
                </a:solidFill>
                <a:latin typeface="Angsana New" pitchFamily="18" charset="-34"/>
              </a:rPr>
              <a:t>อุดมคติ </a:t>
            </a:r>
            <a:r>
              <a:rPr lang="en-US" sz="4000" b="1" dirty="0">
                <a:latin typeface="Angsana New" pitchFamily="18" charset="-34"/>
              </a:rPr>
              <a:t>: </a:t>
            </a:r>
            <a:endParaRPr lang="th-TH" sz="4000" b="1" dirty="0" smtClean="0">
              <a:latin typeface="Angsana New" pitchFamily="18" charset="-34"/>
            </a:endParaRPr>
          </a:p>
          <a:p>
            <a:pPr marL="900113" indent="0"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จินตนาการ</a:t>
            </a:r>
            <a:r>
              <a:rPr lang="th-TH" sz="3600" b="1" dirty="0">
                <a:latin typeface="Angsana New" pitchFamily="18" charset="-34"/>
              </a:rPr>
              <a:t>ที่ถือว่าเป็น</a:t>
            </a:r>
            <a:r>
              <a:rPr lang="th-TH" sz="3600" b="1" dirty="0" smtClean="0">
                <a:latin typeface="Angsana New" pitchFamily="18" charset="-34"/>
              </a:rPr>
              <a:t>มาตรฐานแห่ง</a:t>
            </a:r>
            <a:r>
              <a:rPr lang="th-TH" sz="3600" b="1" dirty="0">
                <a:latin typeface="Angsana New" pitchFamily="18" charset="-34"/>
              </a:rPr>
              <a:t>ความดี   </a:t>
            </a:r>
            <a:endParaRPr lang="th-TH" sz="3600" b="1" dirty="0" smtClean="0">
              <a:latin typeface="Angsana New" pitchFamily="18" charset="-34"/>
            </a:endParaRPr>
          </a:p>
          <a:p>
            <a:pPr marL="900113" indent="0"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ความ</a:t>
            </a:r>
            <a:r>
              <a:rPr lang="th-TH" sz="3600" b="1" dirty="0">
                <a:latin typeface="Angsana New" pitchFamily="18" charset="-34"/>
              </a:rPr>
              <a:t>งาม  และความจริง </a:t>
            </a:r>
            <a:r>
              <a:rPr lang="th-TH" sz="3600" b="1" dirty="0" smtClean="0">
                <a:latin typeface="Angsana New" pitchFamily="18" charset="-34"/>
              </a:rPr>
              <a:t>ทาง</a:t>
            </a:r>
            <a:r>
              <a:rPr lang="th-TH" sz="3600" b="1" dirty="0">
                <a:latin typeface="Angsana New" pitchFamily="18" charset="-34"/>
              </a:rPr>
              <a:t>ใดทางหนึ่งที่</a:t>
            </a:r>
            <a:r>
              <a:rPr lang="th-TH" sz="3600" b="1" dirty="0" smtClean="0">
                <a:latin typeface="Angsana New" pitchFamily="18" charset="-34"/>
              </a:rPr>
              <a:t>มนุษย์</a:t>
            </a:r>
          </a:p>
          <a:p>
            <a:pPr marL="900113" indent="0"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ถือ</a:t>
            </a:r>
            <a:r>
              <a:rPr lang="th-TH" sz="3600" b="1" dirty="0">
                <a:latin typeface="Angsana New" pitchFamily="18" charset="-34"/>
              </a:rPr>
              <a:t>เป็น </a:t>
            </a:r>
            <a:r>
              <a:rPr lang="th-TH" sz="3600" b="1" i="1" u="sng" dirty="0">
                <a:solidFill>
                  <a:srgbClr val="FF0000"/>
                </a:solidFill>
                <a:latin typeface="Angsana New" pitchFamily="18" charset="-34"/>
              </a:rPr>
              <a:t>เป้าหมาย</a:t>
            </a:r>
            <a:r>
              <a:rPr lang="th-TH" sz="3600" b="1" i="1" dirty="0">
                <a:solidFill>
                  <a:srgbClr val="0070C0"/>
                </a:solidFill>
                <a:latin typeface="Angsana New" pitchFamily="18" charset="-34"/>
              </a:rPr>
              <a:t> </a:t>
            </a:r>
            <a:r>
              <a:rPr lang="th-TH" sz="3600" b="1" dirty="0" smtClean="0">
                <a:latin typeface="Angsana New" pitchFamily="18" charset="-34"/>
              </a:rPr>
              <a:t>แห่ง</a:t>
            </a:r>
            <a:r>
              <a:rPr lang="th-TH" sz="3600" b="1" dirty="0">
                <a:latin typeface="Angsana New" pitchFamily="18" charset="-34"/>
              </a:rPr>
              <a:t>ชีวิตของตน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>
            <a:normAutofit/>
          </a:bodyPr>
          <a:lstStyle/>
          <a:p>
            <a:pPr marL="900113" indent="14288">
              <a:buFontTx/>
              <a:buNone/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ยุโรปในศตวรรษที่ 15 – 16</a:t>
            </a:r>
          </a:p>
          <a:p>
            <a:pPr marL="900113" indent="14288">
              <a:buFontTx/>
              <a:buNone/>
              <a:tabLst>
                <a:tab pos="1343025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-	การก่อตัวและพัฒนาการของรัฐ</a:t>
            </a:r>
          </a:p>
          <a:p>
            <a:pPr marL="900113" indent="14288">
              <a:buFontTx/>
              <a:buNone/>
              <a:tabLst>
                <a:tab pos="1343025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-	การต่อสู้เพื่ออำนาจโดยไม่คำนึงถึงศีลธรรม</a:t>
            </a:r>
          </a:p>
          <a:p>
            <a:pPr marL="900113" indent="14288">
              <a:buFontTx/>
              <a:buNone/>
              <a:tabLst>
                <a:tab pos="1343025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-	มนุษย์ควบคุมชะตากรรมของตน</a:t>
            </a:r>
          </a:p>
          <a:p>
            <a:pPr marL="900113" indent="14288">
              <a:buFontTx/>
              <a:buNone/>
              <a:tabLst>
                <a:tab pos="1343025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	และสามารถเปลี่ยนแปลงเพื่อสิ่งที่ดีกว่า</a:t>
            </a:r>
          </a:p>
          <a:p>
            <a:pPr marL="900113" indent="14288">
              <a:buFontTx/>
              <a:buNone/>
              <a:tabLst>
                <a:tab pos="1343025" algn="l"/>
              </a:tabLst>
            </a:pPr>
            <a:r>
              <a:rPr lang="th-TH" sz="3600" b="1" dirty="0" smtClean="0">
                <a:solidFill>
                  <a:schemeClr val="tx1">
                    <a:lumMod val="75000"/>
                  </a:schemeClr>
                </a:solidFill>
                <a:latin typeface="Angsana New" pitchFamily="18" charset="-34"/>
              </a:rPr>
              <a:t>	-	การขยายตัวของการค้า  การแสวงหาดินแดนใหม่</a:t>
            </a:r>
            <a:endParaRPr lang="th-TH" sz="3600" b="1" dirty="0">
              <a:solidFill>
                <a:schemeClr val="tx1">
                  <a:lumMod val="75000"/>
                </a:schemeClr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4214841"/>
          </a:xfrm>
        </p:spPr>
        <p:txBody>
          <a:bodyPr/>
          <a:lstStyle/>
          <a:p>
            <a:pPr marL="900113" indent="0">
              <a:buFontTx/>
              <a:buNone/>
              <a:tabLst>
                <a:tab pos="1343025" algn="l"/>
                <a:tab pos="1700213" algn="l"/>
              </a:tabLst>
            </a:pPr>
            <a:r>
              <a:rPr lang="en-US" sz="4000" b="1" i="1" dirty="0">
                <a:solidFill>
                  <a:srgbClr val="006600"/>
                </a:solidFill>
                <a:latin typeface="Angsana New" pitchFamily="18" charset="-34"/>
              </a:rPr>
              <a:t>Sir Thomas More</a:t>
            </a:r>
            <a:r>
              <a:rPr lang="en-US" sz="4000" b="1" dirty="0">
                <a:solidFill>
                  <a:srgbClr val="006600"/>
                </a:solidFill>
                <a:latin typeface="Angsana New" pitchFamily="18" charset="-34"/>
              </a:rPr>
              <a:t> </a:t>
            </a:r>
            <a:endParaRPr lang="th-TH" sz="4000" b="1" dirty="0" smtClean="0">
              <a:solidFill>
                <a:srgbClr val="006600"/>
              </a:solidFill>
              <a:latin typeface="Angsana New" pitchFamily="18" charset="-34"/>
            </a:endParaRPr>
          </a:p>
          <a:p>
            <a:pPr marL="900113" indent="0">
              <a:spcBef>
                <a:spcPts val="0"/>
              </a:spcBef>
              <a:buFontTx/>
              <a:buNone/>
              <a:tabLst>
                <a:tab pos="1343025" algn="l"/>
                <a:tab pos="1700213" algn="l"/>
              </a:tabLst>
            </a:pPr>
            <a:r>
              <a:rPr lang="en-US" sz="3600" b="1" dirty="0" smtClean="0">
                <a:solidFill>
                  <a:srgbClr val="006600"/>
                </a:solidFill>
                <a:latin typeface="Angsana New" pitchFamily="18" charset="-34"/>
              </a:rPr>
              <a:t>(</a:t>
            </a:r>
            <a:r>
              <a:rPr lang="en-US" sz="3600" b="1" dirty="0">
                <a:solidFill>
                  <a:srgbClr val="006600"/>
                </a:solidFill>
                <a:latin typeface="Angsana New" pitchFamily="18" charset="-34"/>
              </a:rPr>
              <a:t>1478 - 1534</a:t>
            </a:r>
            <a:r>
              <a:rPr lang="en-US" sz="3600" b="1" dirty="0" smtClean="0">
                <a:solidFill>
                  <a:srgbClr val="006600"/>
                </a:solidFill>
                <a:latin typeface="Angsana New" pitchFamily="18" charset="-34"/>
              </a:rPr>
              <a:t>)</a:t>
            </a:r>
            <a:endParaRPr lang="th-TH" sz="3600" b="1" i="1" dirty="0">
              <a:solidFill>
                <a:srgbClr val="006600"/>
              </a:solidFill>
              <a:latin typeface="Angsana New" pitchFamily="18" charset="-34"/>
            </a:endParaRPr>
          </a:p>
        </p:txBody>
      </p:sp>
      <p:pic>
        <p:nvPicPr>
          <p:cNvPr id="17413" name="Picture 5" descr="thomas more"/>
          <p:cNvPicPr>
            <a:picLocks noChangeAspect="1" noChangeArrowheads="1"/>
          </p:cNvPicPr>
          <p:nvPr/>
        </p:nvPicPr>
        <p:blipFill>
          <a:blip r:embed="rId3">
            <a:lum bright="-18000" contrast="18000"/>
          </a:blip>
          <a:srcRect/>
          <a:stretch>
            <a:fillRect/>
          </a:stretch>
        </p:blipFill>
        <p:spPr bwMode="auto">
          <a:xfrm>
            <a:off x="4572000" y="500042"/>
            <a:ext cx="4087810" cy="526715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amortecedor.files.wordpress.com/2009/04/utopia-mo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500042"/>
            <a:ext cx="3424240" cy="5317143"/>
          </a:xfrm>
          <a:prstGeom prst="rect">
            <a:avLst/>
          </a:prstGeom>
          <a:noFill/>
        </p:spPr>
      </p:pic>
      <p:pic>
        <p:nvPicPr>
          <p:cNvPr id="36868" name="Picture 4" descr="http://gotoknow.org/file/kelvin/spd_2007100404516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23216" y="507584"/>
            <a:ext cx="3177808" cy="530296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/>
          <a:lstStyle/>
          <a:p>
            <a:pPr marL="900113" indent="0">
              <a:buFontTx/>
              <a:buNone/>
              <a:tabLst>
                <a:tab pos="1343025" algn="l"/>
                <a:tab pos="1700213" algn="l"/>
              </a:tabLst>
            </a:pPr>
            <a:r>
              <a:rPr lang="en-US" sz="4000" b="1" i="1" dirty="0" smtClean="0">
                <a:solidFill>
                  <a:srgbClr val="006600"/>
                </a:solidFill>
                <a:latin typeface="Angsana New" pitchFamily="18" charset="-34"/>
              </a:rPr>
              <a:t>Sir Thomas More</a:t>
            </a:r>
            <a:r>
              <a:rPr lang="en-US" sz="4000" b="1" dirty="0" smtClean="0">
                <a:solidFill>
                  <a:srgbClr val="006600"/>
                </a:solidFill>
                <a:latin typeface="Angsana New" pitchFamily="18" charset="-34"/>
              </a:rPr>
              <a:t> </a:t>
            </a:r>
            <a:endParaRPr lang="th-TH" sz="4000" b="1" dirty="0" smtClean="0">
              <a:solidFill>
                <a:srgbClr val="006600"/>
              </a:solidFill>
              <a:latin typeface="Angsana New" pitchFamily="18" charset="-34"/>
            </a:endParaRPr>
          </a:p>
          <a:p>
            <a:pPr marL="900113" indent="442913">
              <a:buFontTx/>
              <a:buNone/>
              <a:tabLst>
                <a:tab pos="1343025" algn="l"/>
                <a:tab pos="1700213" algn="l"/>
              </a:tabLst>
            </a:pPr>
            <a:r>
              <a:rPr lang="th-TH" sz="3600" b="1" dirty="0" smtClean="0">
                <a:solidFill>
                  <a:srgbClr val="C400C4"/>
                </a:solidFill>
                <a:latin typeface="Angsana New" pitchFamily="18" charset="-34"/>
              </a:rPr>
              <a:t>- 	อัครมหา</a:t>
            </a:r>
            <a:r>
              <a:rPr lang="th-TH" sz="3600" b="1" dirty="0" smtClean="0">
                <a:solidFill>
                  <a:srgbClr val="C400C4"/>
                </a:solidFill>
                <a:latin typeface="Angsana New" pitchFamily="18" charset="-34"/>
              </a:rPr>
              <a:t>เสนาบดี</a:t>
            </a:r>
            <a:r>
              <a:rPr lang="th-TH" sz="3600" b="1" dirty="0" smtClean="0">
                <a:solidFill>
                  <a:srgbClr val="C400C4"/>
                </a:solidFill>
                <a:latin typeface="Angsana New" pitchFamily="18" charset="-34"/>
              </a:rPr>
              <a:t>ใน</a:t>
            </a:r>
            <a:r>
              <a:rPr lang="th-TH" sz="3600" b="1" dirty="0" smtClean="0">
                <a:solidFill>
                  <a:srgbClr val="C400C4"/>
                </a:solidFill>
                <a:latin typeface="Angsana New" pitchFamily="18" charset="-34"/>
              </a:rPr>
              <a:t>พระ</a:t>
            </a:r>
            <a:r>
              <a:rPr lang="th-TH" sz="3600" b="1" dirty="0" smtClean="0">
                <a:solidFill>
                  <a:srgbClr val="C400C4"/>
                </a:solidFill>
                <a:latin typeface="Angsana New" pitchFamily="18" charset="-34"/>
              </a:rPr>
              <a:t>เจ้าเฮนรีที่ 8</a:t>
            </a:r>
          </a:p>
          <a:p>
            <a:pPr marL="900113" indent="442913">
              <a:buNone/>
              <a:tabLst>
                <a:tab pos="1343025" algn="l"/>
                <a:tab pos="1700213" algn="l"/>
              </a:tabLst>
            </a:pPr>
            <a:r>
              <a:rPr lang="th-TH" sz="3600" b="1" dirty="0" smtClean="0">
                <a:solidFill>
                  <a:srgbClr val="C400C4"/>
                </a:solidFill>
                <a:latin typeface="Angsana New" pitchFamily="18" charset="-34"/>
              </a:rPr>
              <a:t>-	นักมนุษยธรรมนิยมผู้เคร่งศาสนาคาทอลิก</a:t>
            </a:r>
          </a:p>
          <a:p>
            <a:pPr marL="900113" indent="442913">
              <a:buNone/>
              <a:tabLst>
                <a:tab pos="1343025" algn="l"/>
                <a:tab pos="1700213" algn="l"/>
              </a:tabLst>
            </a:pPr>
            <a:r>
              <a:rPr lang="th-TH" sz="3600" b="1" dirty="0" smtClean="0">
                <a:solidFill>
                  <a:srgbClr val="C400C4"/>
                </a:solidFill>
                <a:latin typeface="Angsana New" pitchFamily="18" charset="-34"/>
              </a:rPr>
              <a:t>-	ต่อต้านการใช้อำนาจที่ผิดของกษัตริย์ </a:t>
            </a:r>
          </a:p>
          <a:p>
            <a:pPr marL="900113" indent="442913">
              <a:spcBef>
                <a:spcPts val="0"/>
              </a:spcBef>
              <a:buNone/>
              <a:tabLst>
                <a:tab pos="1343025" algn="l"/>
                <a:tab pos="1700213" algn="l"/>
              </a:tabLst>
            </a:pPr>
            <a:r>
              <a:rPr lang="th-TH" sz="3600" b="1" dirty="0" smtClean="0">
                <a:solidFill>
                  <a:srgbClr val="C400C4"/>
                </a:solidFill>
                <a:latin typeface="Angsana New" pitchFamily="18" charset="-34"/>
              </a:rPr>
              <a:t>	ไม่พอใจการขยายตัวทางการค้า – การผลิต</a:t>
            </a:r>
          </a:p>
          <a:p>
            <a:pPr marL="900113" indent="442913">
              <a:spcBef>
                <a:spcPts val="0"/>
              </a:spcBef>
              <a:buNone/>
              <a:tabLst>
                <a:tab pos="1343025" algn="l"/>
                <a:tab pos="1700213" algn="l"/>
              </a:tabLst>
            </a:pPr>
            <a:r>
              <a:rPr lang="th-TH" sz="3600" b="1" dirty="0" smtClean="0">
                <a:solidFill>
                  <a:srgbClr val="C400C4"/>
                </a:solidFill>
                <a:latin typeface="Angsana New" pitchFamily="18" charset="-34"/>
              </a:rPr>
              <a:t>	ที่ทำให้ชาวนาว่างงาน กลายเป็นขโมย / ขอทาน</a:t>
            </a:r>
          </a:p>
          <a:p>
            <a:pPr marL="900113" indent="442913">
              <a:buNone/>
              <a:tabLst>
                <a:tab pos="1343025" algn="l"/>
                <a:tab pos="1700213" algn="l"/>
              </a:tabLst>
            </a:pPr>
            <a:r>
              <a:rPr lang="th-TH" sz="3600" b="1" dirty="0" smtClean="0">
                <a:solidFill>
                  <a:srgbClr val="C400C4"/>
                </a:solidFill>
                <a:latin typeface="Angsana New" pitchFamily="18" charset="-34"/>
              </a:rPr>
              <a:t>-	ไม่พอใจบทลงโทษทางกฎหมาย</a:t>
            </a:r>
            <a:endParaRPr lang="en-US" sz="3600" b="1" dirty="0">
              <a:solidFill>
                <a:srgbClr val="C400C4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 descr="rian7-18-5"/>
          <p:cNvPicPr>
            <a:picLocks noChangeAspect="1" noChangeArrowheads="1"/>
          </p:cNvPicPr>
          <p:nvPr/>
        </p:nvPicPr>
        <p:blipFill>
          <a:blip r:embed="rId3">
            <a:lum bright="-30000" contrast="42000"/>
          </a:blip>
          <a:srcRect/>
          <a:stretch>
            <a:fillRect/>
          </a:stretch>
        </p:blipFill>
        <p:spPr bwMode="auto">
          <a:xfrm>
            <a:off x="830291" y="521356"/>
            <a:ext cx="7599361" cy="53365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8748713" cy="5668980"/>
          </a:xfrm>
        </p:spPr>
        <p:txBody>
          <a:bodyPr>
            <a:normAutofit/>
          </a:bodyPr>
          <a:lstStyle/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solidFill>
                  <a:srgbClr val="000066"/>
                </a:solidFill>
                <a:latin typeface="Angsana New" pitchFamily="18" charset="-34"/>
              </a:rPr>
              <a:t>ได้รับ</a:t>
            </a:r>
            <a:r>
              <a:rPr lang="th-TH" sz="3600" b="1" dirty="0">
                <a:solidFill>
                  <a:srgbClr val="000066"/>
                </a:solidFill>
                <a:latin typeface="Angsana New" pitchFamily="18" charset="-34"/>
              </a:rPr>
              <a:t>อิทธิพลมาจาก </a:t>
            </a:r>
            <a:r>
              <a:rPr lang="en-US" sz="3600" b="1" dirty="0">
                <a:solidFill>
                  <a:srgbClr val="000066"/>
                </a:solidFill>
                <a:latin typeface="Angsana New" pitchFamily="18" charset="-34"/>
              </a:rPr>
              <a:t> </a:t>
            </a:r>
            <a:r>
              <a:rPr lang="en-US" sz="3600" b="1" i="1" dirty="0">
                <a:solidFill>
                  <a:srgbClr val="FF0000"/>
                </a:solidFill>
                <a:latin typeface="Angsana New" pitchFamily="18" charset="-34"/>
              </a:rPr>
              <a:t>The  </a:t>
            </a:r>
            <a:r>
              <a:rPr lang="en-US" sz="3600" b="1" i="1" dirty="0" smtClean="0">
                <a:solidFill>
                  <a:srgbClr val="FF0000"/>
                </a:solidFill>
                <a:latin typeface="Angsana New" pitchFamily="18" charset="-34"/>
              </a:rPr>
              <a:t>Republic </a:t>
            </a:r>
            <a:endParaRPr lang="th-TH" sz="3600" b="1" i="1" dirty="0" smtClean="0">
              <a:solidFill>
                <a:srgbClr val="FF0000"/>
              </a:solidFill>
              <a:latin typeface="Angsana New" pitchFamily="18" charset="-34"/>
            </a:endParaRP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solidFill>
                  <a:srgbClr val="000066"/>
                </a:solidFill>
                <a:latin typeface="Angsana New" pitchFamily="18" charset="-34"/>
              </a:rPr>
              <a:t>และ </a:t>
            </a:r>
            <a:r>
              <a:rPr lang="th-TH" sz="3600" b="1" i="1" dirty="0" smtClean="0">
                <a:solidFill>
                  <a:srgbClr val="FF0000"/>
                </a:solidFill>
                <a:latin typeface="Angsana New" pitchFamily="18" charset="-34"/>
              </a:rPr>
              <a:t>ขบวนการ</a:t>
            </a:r>
            <a:r>
              <a:rPr lang="th-TH" sz="3600" b="1" i="1" dirty="0" err="1" smtClean="0">
                <a:solidFill>
                  <a:srgbClr val="FF0000"/>
                </a:solidFill>
                <a:latin typeface="Angsana New" pitchFamily="18" charset="-34"/>
              </a:rPr>
              <a:t>มนุษย</a:t>
            </a:r>
            <a:r>
              <a:rPr lang="th-TH" sz="3600" b="1" i="1" dirty="0" smtClean="0">
                <a:solidFill>
                  <a:srgbClr val="FF0000"/>
                </a:solidFill>
                <a:latin typeface="Angsana New" pitchFamily="18" charset="-34"/>
              </a:rPr>
              <a:t>นิยม </a:t>
            </a:r>
            <a:r>
              <a:rPr lang="th-TH" sz="3600" b="1" dirty="0" smtClean="0">
                <a:solidFill>
                  <a:srgbClr val="000066"/>
                </a:solidFill>
                <a:latin typeface="Angsana New" pitchFamily="18" charset="-34"/>
              </a:rPr>
              <a:t>(</a:t>
            </a:r>
            <a:r>
              <a:rPr lang="en-US" sz="3600" b="1" dirty="0" smtClean="0">
                <a:solidFill>
                  <a:srgbClr val="000066"/>
                </a:solidFill>
                <a:latin typeface="Angsana New" pitchFamily="18" charset="-34"/>
              </a:rPr>
              <a:t>Humanist</a:t>
            </a:r>
            <a:r>
              <a:rPr lang="th-TH" sz="3600" b="1" dirty="0" smtClean="0">
                <a:solidFill>
                  <a:srgbClr val="000066"/>
                </a:solidFill>
                <a:latin typeface="Angsana New" pitchFamily="18" charset="-34"/>
              </a:rPr>
              <a:t> </a:t>
            </a:r>
            <a:r>
              <a:rPr lang="en-US" sz="3600" b="1" dirty="0" smtClean="0">
                <a:solidFill>
                  <a:srgbClr val="000066"/>
                </a:solidFill>
                <a:latin typeface="Angsana New" pitchFamily="18" charset="-34"/>
              </a:rPr>
              <a:t>Movement)  </a:t>
            </a:r>
            <a:endParaRPr lang="th-TH" sz="3600" b="1" dirty="0" smtClean="0">
              <a:solidFill>
                <a:srgbClr val="000066"/>
              </a:solidFill>
              <a:latin typeface="Angsana New" pitchFamily="18" charset="-34"/>
            </a:endParaRP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en-US" sz="3600" b="1" dirty="0" smtClean="0">
                <a:solidFill>
                  <a:srgbClr val="002060"/>
                </a:solidFill>
                <a:latin typeface="Angsana New" pitchFamily="18" charset="-34"/>
              </a:rPr>
              <a:t>[</a:t>
            </a:r>
            <a:r>
              <a:rPr lang="th-TH" sz="3200" b="1" dirty="0" smtClean="0">
                <a:solidFill>
                  <a:srgbClr val="002060"/>
                </a:solidFill>
                <a:latin typeface="Angsana New" pitchFamily="18" charset="-34"/>
              </a:rPr>
              <a:t>ซึ่งย้ำศักยภาพ ความสามารถ คุณค่าของมนุษย์  </a:t>
            </a: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200" b="1" dirty="0" smtClean="0">
                <a:solidFill>
                  <a:srgbClr val="002060"/>
                </a:solidFill>
                <a:latin typeface="Angsana New" pitchFamily="18" charset="-34"/>
              </a:rPr>
              <a:t>และความพยายามจะปรับปรุงสภาพความเป็นอยู่ของมนุษย์</a:t>
            </a: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200" b="1" dirty="0" smtClean="0">
                <a:solidFill>
                  <a:srgbClr val="002060"/>
                </a:solidFill>
                <a:latin typeface="Angsana New" pitchFamily="18" charset="-34"/>
              </a:rPr>
              <a:t>ให้ดีขึ้น</a:t>
            </a:r>
            <a:r>
              <a:rPr lang="en-US" sz="3600" b="1" dirty="0" smtClean="0">
                <a:solidFill>
                  <a:srgbClr val="000066"/>
                </a:solidFill>
                <a:latin typeface="Angsana New" pitchFamily="18" charset="-34"/>
              </a:rPr>
              <a:t>]</a:t>
            </a:r>
            <a:endParaRPr lang="th-TH" sz="3600" b="1" dirty="0" smtClean="0">
              <a:solidFill>
                <a:srgbClr val="000066"/>
              </a:solidFill>
              <a:latin typeface="Angsana New" pitchFamily="18" charset="-34"/>
            </a:endParaRP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endParaRPr lang="en-US" sz="3600" b="1" dirty="0" smtClean="0">
              <a:solidFill>
                <a:srgbClr val="000066"/>
              </a:solidFill>
              <a:latin typeface="Angsana New" pitchFamily="18" charset="-34"/>
            </a:endParaRP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solidFill>
                  <a:srgbClr val="000066"/>
                </a:solidFill>
                <a:latin typeface="Angsana New" pitchFamily="18" charset="-34"/>
              </a:rPr>
              <a:t>ยูโทเปียเป็นข้อเสนอที่มีชื่อเสียงที่สุดของ </a:t>
            </a:r>
            <a:r>
              <a:rPr lang="en-US" sz="3600" b="1" dirty="0" smtClean="0">
                <a:solidFill>
                  <a:srgbClr val="000066"/>
                </a:solidFill>
                <a:latin typeface="Angsana New" pitchFamily="18" charset="-34"/>
              </a:rPr>
              <a:t>Humanist Movement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0"/>
            <a:ext cx="9144000" cy="5500725"/>
          </a:xfrm>
        </p:spPr>
        <p:txBody>
          <a:bodyPr>
            <a:normAutofit/>
          </a:bodyPr>
          <a:lstStyle/>
          <a:p>
            <a:pPr marL="900113" indent="-538163">
              <a:buFontTx/>
              <a:buNone/>
              <a:tabLst>
                <a:tab pos="800100" algn="l"/>
                <a:tab pos="3414713" algn="l"/>
              </a:tabLst>
            </a:pPr>
            <a:r>
              <a:rPr lang="en-US" sz="3600" b="1" i="1" dirty="0" smtClean="0">
                <a:solidFill>
                  <a:srgbClr val="AC0000"/>
                </a:solidFill>
                <a:latin typeface="Angsana New" pitchFamily="18" charset="-34"/>
              </a:rPr>
              <a:t>Utopia</a:t>
            </a:r>
            <a:r>
              <a:rPr lang="th-TH" sz="3600" b="1" dirty="0" smtClean="0">
                <a:solidFill>
                  <a:srgbClr val="AC0000"/>
                </a:solidFill>
                <a:latin typeface="Angsana New" pitchFamily="18" charset="-34"/>
              </a:rPr>
              <a:t>  แปลว่า </a:t>
            </a:r>
            <a:r>
              <a:rPr lang="th-TH" sz="3600" b="1" i="1" dirty="0" smtClean="0">
                <a:solidFill>
                  <a:srgbClr val="AC0000"/>
                </a:solidFill>
                <a:latin typeface="Angsana New" pitchFamily="18" charset="-34"/>
              </a:rPr>
              <a:t>ไม่มีที่ไหน</a:t>
            </a:r>
          </a:p>
          <a:p>
            <a:pPr marL="900113" indent="-538163">
              <a:spcBef>
                <a:spcPts val="1800"/>
              </a:spcBef>
              <a:buFontTx/>
              <a:buNone/>
              <a:tabLst>
                <a:tab pos="800100" algn="l"/>
                <a:tab pos="34147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ยูโทเปียเป็นเกาะมีท่าเรือที่เหมาะแก่การค้าขาย มีนครอยู่</a:t>
            </a:r>
          </a:p>
          <a:p>
            <a:pPr marL="900113" indent="-538163">
              <a:spcBef>
                <a:spcPts val="0"/>
              </a:spcBef>
              <a:buFontTx/>
              <a:buNone/>
              <a:tabLst>
                <a:tab pos="800100" algn="l"/>
                <a:tab pos="34147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ห้าสิบสี่นคร  สร้างตามผังเดียวกัน   </a:t>
            </a:r>
          </a:p>
          <a:p>
            <a:pPr marL="900113" indent="-538163">
              <a:spcBef>
                <a:spcPts val="0"/>
              </a:spcBef>
              <a:buFontTx/>
              <a:buNone/>
              <a:tabLst>
                <a:tab pos="800100" algn="l"/>
                <a:tab pos="3414713" algn="l"/>
              </a:tabLst>
            </a:pPr>
            <a:r>
              <a:rPr lang="th-TH" sz="3600" b="1" i="1" dirty="0" err="1" smtClean="0">
                <a:solidFill>
                  <a:srgbClr val="FFFF00"/>
                </a:solidFill>
                <a:latin typeface="Angsana New" pitchFamily="18" charset="-34"/>
              </a:rPr>
              <a:t>อะมอโรต์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เป็นนครหลวง  </a:t>
            </a:r>
          </a:p>
          <a:p>
            <a:pPr marL="900113" indent="-538163">
              <a:spcBef>
                <a:spcPts val="0"/>
              </a:spcBef>
              <a:buFontTx/>
              <a:buNone/>
              <a:tabLst>
                <a:tab pos="800100" algn="l"/>
                <a:tab pos="34147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แต่ละนครจะส่งผู้อาวุโส</a:t>
            </a:r>
          </a:p>
          <a:p>
            <a:pPr marL="900113" indent="-538163">
              <a:spcBef>
                <a:spcPts val="0"/>
              </a:spcBef>
              <a:buFontTx/>
              <a:buNone/>
              <a:tabLst>
                <a:tab pos="800100" algn="l"/>
                <a:tab pos="34147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ที่ฉลาดที่สุดไปประชุมร่วมกัน</a:t>
            </a:r>
          </a:p>
          <a:p>
            <a:pPr marL="900113" indent="-538163">
              <a:spcBef>
                <a:spcPts val="0"/>
              </a:spcBef>
              <a:buFontTx/>
              <a:buNone/>
              <a:tabLst>
                <a:tab pos="800100" algn="l"/>
                <a:tab pos="34147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ปีละครั้ง  มีภาษา ขนบประเพณี</a:t>
            </a:r>
          </a:p>
          <a:p>
            <a:pPr marL="900113" indent="-538163">
              <a:spcBef>
                <a:spcPts val="0"/>
              </a:spcBef>
              <a:buFontTx/>
              <a:buNone/>
              <a:tabLst>
                <a:tab pos="800100" algn="l"/>
                <a:tab pos="341471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กฎหมาย อย่างเดียวกัน</a:t>
            </a:r>
            <a:endParaRPr lang="th-TH" sz="3600" b="1" dirty="0">
              <a:solidFill>
                <a:srgbClr val="002060"/>
              </a:solidFill>
              <a:latin typeface="Angsana New" pitchFamily="18" charset="-34"/>
            </a:endParaRPr>
          </a:p>
        </p:txBody>
      </p:sp>
      <p:pic>
        <p:nvPicPr>
          <p:cNvPr id="19460" name="Picture 4" descr="149syllabus4utopiaimage"/>
          <p:cNvPicPr>
            <a:picLocks noChangeAspect="1" noChangeArrowheads="1"/>
          </p:cNvPicPr>
          <p:nvPr/>
        </p:nvPicPr>
        <p:blipFill>
          <a:blip r:embed="rId3">
            <a:lum bright="-6000" contrast="24000"/>
          </a:blip>
          <a:srcRect/>
          <a:stretch>
            <a:fillRect/>
          </a:stretch>
        </p:blipFill>
        <p:spPr bwMode="auto">
          <a:xfrm>
            <a:off x="4929189" y="2963201"/>
            <a:ext cx="3714745" cy="279863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6000760" y="5857892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dirty="0" err="1" smtClean="0"/>
              <a:t>นครอะ</a:t>
            </a:r>
            <a:r>
              <a:rPr lang="th-TH" dirty="0" smtClean="0"/>
              <a:t>มอ</a:t>
            </a:r>
            <a:r>
              <a:rPr lang="th-TH" dirty="0" err="1" smtClean="0"/>
              <a:t>โรต์</a:t>
            </a:r>
            <a:endParaRPr lang="en-US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/>
          <a:lstStyle/>
          <a:p>
            <a:pPr marL="900113" indent="-449263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ยูโทเปียเป็นสังคมเกษตรกรรม</a:t>
            </a:r>
          </a:p>
          <a:p>
            <a:pPr marL="900113" indent="-449263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ผู้คนมีชีวิตอุดมสมบูรณ์</a:t>
            </a:r>
          </a:p>
          <a:p>
            <a:pPr marL="900113" indent="-449263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มีบ้านและสวนขนาดใหญ่</a:t>
            </a:r>
          </a:p>
          <a:p>
            <a:pPr marL="900113" indent="-449263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หลังบ้าน  เป็นสวนที่มีประโยชน์</a:t>
            </a:r>
          </a:p>
          <a:p>
            <a:pPr marL="900113" indent="-449263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และสวยงามยิ่ง</a:t>
            </a:r>
          </a:p>
        </p:txBody>
      </p:sp>
      <p:pic>
        <p:nvPicPr>
          <p:cNvPr id="81924" name="Picture 4" descr="utopia_6"/>
          <p:cNvPicPr>
            <a:picLocks noChangeAspect="1" noChangeArrowheads="1"/>
          </p:cNvPicPr>
          <p:nvPr/>
        </p:nvPicPr>
        <p:blipFill>
          <a:blip r:embed="rId3">
            <a:lum bright="-18000" contrast="72000"/>
          </a:blip>
          <a:srcRect l="5057" r="5971" b="4315"/>
          <a:stretch>
            <a:fillRect/>
          </a:stretch>
        </p:blipFill>
        <p:spPr bwMode="auto">
          <a:xfrm>
            <a:off x="5072066" y="571479"/>
            <a:ext cx="3546319" cy="520057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/>
          <a:lstStyle/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-	การทำงานในเมืองและชนบท</a:t>
            </a:r>
            <a:r>
              <a:rPr lang="th-TH" sz="3600" b="1" dirty="0" smtClean="0">
                <a:latin typeface="Angsana New" pitchFamily="18" charset="-34"/>
              </a:rPr>
              <a:t>สลับกันทุก </a:t>
            </a:r>
            <a:r>
              <a:rPr lang="th-TH" sz="3600" b="1" dirty="0" smtClean="0">
                <a:latin typeface="Angsana New" pitchFamily="18" charset="-34"/>
              </a:rPr>
              <a:t>2 ปี</a:t>
            </a: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-	</a:t>
            </a:r>
            <a:r>
              <a:rPr lang="th-TH" sz="3600" b="1" dirty="0" smtClean="0">
                <a:latin typeface="Angsana New" pitchFamily="18" charset="-34"/>
              </a:rPr>
              <a:t>ทำงาน  </a:t>
            </a:r>
            <a:r>
              <a:rPr lang="th-TH" sz="3600" b="1" dirty="0" smtClean="0">
                <a:latin typeface="Angsana New" pitchFamily="18" charset="-34"/>
              </a:rPr>
              <a:t>6  ชั่วโมงต่อวัน</a:t>
            </a: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-	สตรีได้รับการศึกษาเช่นเดียวกับบุรุษ</a:t>
            </a: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-	ทุกคนได้รับอาหาร เครื่องนุ่งห่ม ที่อยู่อาศัย </a:t>
            </a: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	การศึกษา การรักษาพยาบาลเท่าเทียมกัน</a:t>
            </a: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	แต่ไม่มีทรัพย์สินส่วนตัว</a:t>
            </a:r>
          </a:p>
        </p:txBody>
      </p:sp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>
            <a:normAutofit/>
          </a:bodyPr>
          <a:lstStyle/>
          <a:p>
            <a:pPr marL="900113" indent="-358775">
              <a:buFontTx/>
              <a:buNone/>
              <a:tabLst>
                <a:tab pos="8001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การพักผ่อนหย่อนใจเป็นสิ่งที่ทำให้สติปัญญาหรือ</a:t>
            </a:r>
            <a:r>
              <a:rPr lang="th-TH" sz="3600" b="1" dirty="0" smtClean="0">
                <a:latin typeface="Angsana New" pitchFamily="18" charset="-34"/>
              </a:rPr>
              <a:t>จิตใจดีขึ้น</a:t>
            </a:r>
          </a:p>
          <a:p>
            <a:pPr marL="900113" indent="-358775">
              <a:spcBef>
                <a:spcPts val="0"/>
              </a:spcBef>
              <a:buFontTx/>
              <a:buNone/>
              <a:tabLst>
                <a:tab pos="800100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เช่น  </a:t>
            </a:r>
            <a:r>
              <a:rPr lang="th-TH" sz="3600" b="1" dirty="0">
                <a:latin typeface="Angsana New" pitchFamily="18" charset="-34"/>
              </a:rPr>
              <a:t>การฟังปาฐกถา  การอ่าน</a:t>
            </a:r>
            <a:r>
              <a:rPr lang="th-TH" sz="3600" b="1" dirty="0" smtClean="0">
                <a:latin typeface="Angsana New" pitchFamily="18" charset="-34"/>
              </a:rPr>
              <a:t>หนังสือ  การ</a:t>
            </a:r>
            <a:r>
              <a:rPr lang="th-TH" sz="3600" b="1" smtClean="0">
                <a:latin typeface="Angsana New" pitchFamily="18" charset="-34"/>
              </a:rPr>
              <a:t>ทำสวน ฯลฯ</a:t>
            </a:r>
          </a:p>
          <a:p>
            <a:pPr marL="900113" indent="-358775">
              <a:spcBef>
                <a:spcPts val="0"/>
              </a:spcBef>
              <a:buFontTx/>
              <a:buNone/>
              <a:tabLst>
                <a:tab pos="800100" algn="l"/>
                <a:tab pos="3414713" algn="l"/>
              </a:tabLst>
            </a:pPr>
            <a:endParaRPr lang="th-TH" sz="3600" b="1" dirty="0">
              <a:latin typeface="Angsana New" pitchFamily="18" charset="-34"/>
            </a:endParaRPr>
          </a:p>
          <a:p>
            <a:pPr marL="900113" indent="-358775">
              <a:buFontTx/>
              <a:buNone/>
              <a:tabLst>
                <a:tab pos="800100" algn="l"/>
                <a:tab pos="3414713" algn="l"/>
              </a:tabLst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อบายมุขเป็นเรื่องต้องห้าม (โรงเหล้า  โรงโสเภณี</a:t>
            </a:r>
          </a:p>
          <a:p>
            <a:pPr marL="900113" indent="-358775">
              <a:spcBef>
                <a:spcPct val="0"/>
              </a:spcBef>
              <a:buFontTx/>
              <a:buNone/>
              <a:tabLst>
                <a:tab pos="800100" algn="l"/>
                <a:tab pos="3414713" algn="l"/>
              </a:tabLst>
            </a:pPr>
            <a:r>
              <a:rPr lang="th-TH" sz="3600" b="1" dirty="0">
                <a:solidFill>
                  <a:srgbClr val="002060"/>
                </a:solidFill>
                <a:latin typeface="Angsana New" pitchFamily="18" charset="-34"/>
              </a:rPr>
              <a:t>บ่อนการพนัน ฯลฯ)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/>
          <a:lstStyle/>
          <a:p>
            <a:pPr marL="900113" indent="0">
              <a:buFontTx/>
              <a:buNone/>
            </a:pPr>
            <a:r>
              <a:rPr lang="th-TH" sz="4000" b="1" i="1" dirty="0" smtClean="0">
                <a:solidFill>
                  <a:srgbClr val="FF0000"/>
                </a:solidFill>
                <a:latin typeface="Angsana New" pitchFamily="18" charset="-34"/>
              </a:rPr>
              <a:t>สังคมอุดม</a:t>
            </a:r>
            <a:r>
              <a:rPr lang="th-TH" sz="4000" b="1" i="1" dirty="0">
                <a:solidFill>
                  <a:srgbClr val="FF0000"/>
                </a:solidFill>
                <a:latin typeface="Angsana New" pitchFamily="18" charset="-34"/>
              </a:rPr>
              <a:t>คติ</a:t>
            </a:r>
            <a:r>
              <a:rPr lang="th-TH" sz="4000" b="1" dirty="0">
                <a:solidFill>
                  <a:srgbClr val="FF0000"/>
                </a:solidFill>
                <a:latin typeface="Angsana New" pitchFamily="18" charset="-34"/>
              </a:rPr>
              <a:t>  </a:t>
            </a:r>
            <a:r>
              <a:rPr lang="en-US" sz="4000" b="1" dirty="0" smtClean="0">
                <a:latin typeface="Angsana New" pitchFamily="18" charset="-34"/>
              </a:rPr>
              <a:t>:</a:t>
            </a:r>
            <a:endParaRPr lang="th-TH" sz="4000" b="1" dirty="0" smtClean="0">
              <a:latin typeface="Angsana New" pitchFamily="18" charset="-34"/>
            </a:endParaRPr>
          </a:p>
          <a:p>
            <a:pPr marL="900113" indent="0"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หมายถึง</a:t>
            </a:r>
          </a:p>
          <a:p>
            <a:pPr marL="900113" indent="0">
              <a:buFontTx/>
              <a:buNone/>
            </a:pPr>
            <a:r>
              <a:rPr lang="th-TH" sz="3600" b="1" i="1" dirty="0" smtClean="0">
                <a:solidFill>
                  <a:srgbClr val="FFFF00"/>
                </a:solidFill>
                <a:latin typeface="Angsana New" pitchFamily="18" charset="-34"/>
              </a:rPr>
              <a:t>สังคม</a:t>
            </a:r>
            <a:r>
              <a:rPr lang="th-TH" sz="3600" b="1" i="1" dirty="0">
                <a:solidFill>
                  <a:srgbClr val="FFFF00"/>
                </a:solidFill>
                <a:latin typeface="Angsana New" pitchFamily="18" charset="-34"/>
              </a:rPr>
              <a:t>ที่</a:t>
            </a:r>
            <a:r>
              <a:rPr lang="th-TH" sz="3600" b="1" i="1" dirty="0" smtClean="0">
                <a:solidFill>
                  <a:srgbClr val="FFFF00"/>
                </a:solidFill>
                <a:latin typeface="Angsana New" pitchFamily="18" charset="-34"/>
              </a:rPr>
              <a:t>มนุษย์มีความสุขที่สุดที่มุ่งหวัง</a:t>
            </a:r>
            <a:r>
              <a:rPr lang="th-TH" sz="3600" b="1" i="1" dirty="0">
                <a:solidFill>
                  <a:srgbClr val="FFFF00"/>
                </a:solidFill>
                <a:latin typeface="Angsana New" pitchFamily="18" charset="-34"/>
              </a:rPr>
              <a:t>จะให้</a:t>
            </a:r>
            <a:r>
              <a:rPr lang="th-TH" sz="3600" b="1" i="1" dirty="0" smtClean="0">
                <a:solidFill>
                  <a:srgbClr val="FFFF00"/>
                </a:solidFill>
                <a:latin typeface="Angsana New" pitchFamily="18" charset="-34"/>
              </a:rPr>
              <a:t>เกิดขึ้น</a:t>
            </a:r>
          </a:p>
          <a:p>
            <a:pPr marL="900113" indent="0">
              <a:buFontTx/>
              <a:buNone/>
            </a:pPr>
            <a:r>
              <a:rPr lang="th-TH" sz="3600" b="1" i="1" dirty="0" smtClean="0">
                <a:solidFill>
                  <a:srgbClr val="FFFF00"/>
                </a:solidFill>
                <a:latin typeface="Angsana New" pitchFamily="18" charset="-34"/>
              </a:rPr>
              <a:t>แต่</a:t>
            </a:r>
            <a:r>
              <a:rPr lang="th-TH" sz="3600" b="1" i="1" dirty="0">
                <a:solidFill>
                  <a:srgbClr val="FFFF00"/>
                </a:solidFill>
                <a:latin typeface="Angsana New" pitchFamily="18" charset="-34"/>
              </a:rPr>
              <a:t>ก็ไม่</a:t>
            </a:r>
            <a:r>
              <a:rPr lang="th-TH" sz="3600" b="1" i="1" dirty="0" smtClean="0">
                <a:solidFill>
                  <a:srgbClr val="FFFF00"/>
                </a:solidFill>
                <a:latin typeface="Angsana New" pitchFamily="18" charset="-34"/>
              </a:rPr>
              <a:t>สามารถจะ</a:t>
            </a:r>
            <a:r>
              <a:rPr lang="th-TH" sz="3600" b="1" i="1" dirty="0">
                <a:solidFill>
                  <a:srgbClr val="FFFF00"/>
                </a:solidFill>
                <a:latin typeface="Angsana New" pitchFamily="18" charset="-34"/>
              </a:rPr>
              <a:t>บรรลุถึงได้</a:t>
            </a:r>
            <a:r>
              <a:rPr lang="th-TH" sz="3600" b="1" i="1" dirty="0" smtClean="0">
                <a:solidFill>
                  <a:srgbClr val="FFFF00"/>
                </a:solidFill>
                <a:latin typeface="Angsana New" pitchFamily="18" charset="-34"/>
              </a:rPr>
              <a:t>จริง</a:t>
            </a:r>
          </a:p>
          <a:p>
            <a:pPr marL="900113" indent="0">
              <a:buFontTx/>
              <a:buNone/>
            </a:pPr>
            <a:endParaRPr lang="th-TH" sz="3600" b="1" dirty="0">
              <a:latin typeface="Angsana New" pitchFamily="18" charset="-34"/>
            </a:endParaRPr>
          </a:p>
          <a:p>
            <a:pPr marL="900113" indent="0">
              <a:spcBef>
                <a:spcPct val="50000"/>
              </a:spcBef>
              <a:buFontTx/>
              <a:buNone/>
            </a:pPr>
            <a:r>
              <a:rPr lang="th-TH" sz="3600" b="1" dirty="0">
                <a:latin typeface="Angsana New" pitchFamily="18" charset="-34"/>
              </a:rPr>
              <a:t>สังคมอุดมคติปรากฏทั้งโลกตะวันออกและตะวันตก                จากอดีตจนถึงปัจจุบัน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0" y="1412875"/>
            <a:ext cx="9144000" cy="5445125"/>
          </a:xfrm>
        </p:spPr>
        <p:txBody>
          <a:bodyPr>
            <a:normAutofit/>
          </a:bodyPr>
          <a:lstStyle/>
          <a:p>
            <a:pPr marL="900113" indent="14288"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-	ศาสนามีเพื่อความสงบและอยู่คู่กับรัฐ,  ขันติธรรม</a:t>
            </a:r>
          </a:p>
          <a:p>
            <a:pPr marL="900113" indent="14288">
              <a:spcBef>
                <a:spcPts val="0"/>
              </a:spcBef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	ทางศาสนา  มีการนับถือพระเจ้าสูงสุดเพียงองค์เดียว</a:t>
            </a:r>
          </a:p>
          <a:p>
            <a:pPr marL="900113" indent="14288"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-	มองสงครามว่าเป็นสิ่งเลวร้าย  </a:t>
            </a:r>
          </a:p>
          <a:p>
            <a:pPr marL="900113" indent="14288">
              <a:spcBef>
                <a:spcPts val="0"/>
              </a:spcBef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	การมีทหารเป็นไปเพื่อป้องกันผู้รุกราน</a:t>
            </a:r>
          </a:p>
          <a:p>
            <a:pPr marL="900113" indent="14288"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-	ใช้ระบบติดสินบนศัตรู เพื่อไม่ให้รุกรานยูโทเปีย</a:t>
            </a:r>
            <a:endParaRPr lang="th-TH" sz="3600" b="1" dirty="0">
              <a:solidFill>
                <a:srgbClr val="00206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0" y="642918"/>
            <a:ext cx="9144000" cy="6215083"/>
          </a:xfrm>
        </p:spPr>
        <p:txBody>
          <a:bodyPr>
            <a:normAutofit/>
          </a:bodyPr>
          <a:lstStyle/>
          <a:p>
            <a:pPr marL="900113" indent="14288"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ชาวยูโทเปียเห็นว่า ความหรูหราเป็นเรื่องน่าอาย</a:t>
            </a:r>
          </a:p>
          <a:p>
            <a:pPr marL="900113" indent="14288">
              <a:spcBef>
                <a:spcPts val="0"/>
              </a:spcBef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เครื่องประดับทั้งหลายเป็นสัญลักษณ์ของความเป็นทาส</a:t>
            </a:r>
          </a:p>
          <a:p>
            <a:pPr marL="900113" indent="14288">
              <a:spcBef>
                <a:spcPts val="0"/>
              </a:spcBef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ไม่เห็นคุณค่าของทองคำหรือ</a:t>
            </a:r>
            <a:r>
              <a:rPr lang="th-TH" sz="3600" b="1" dirty="0" err="1" smtClean="0">
                <a:solidFill>
                  <a:srgbClr val="002060"/>
                </a:solidFill>
                <a:latin typeface="Angsana New" pitchFamily="18" charset="-34"/>
              </a:rPr>
              <a:t>อัญมณี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ต่าง ๆ</a:t>
            </a:r>
          </a:p>
          <a:p>
            <a:pPr marL="900113" indent="14288">
              <a:buFontTx/>
              <a:buNone/>
              <a:tabLst>
                <a:tab pos="800100" algn="l"/>
                <a:tab pos="1343025" algn="l"/>
              </a:tabLst>
            </a:pPr>
            <a:endParaRPr lang="th-TH" sz="1000" b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 marL="900113" indent="14288"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คุณธรรมได้แก่การดำรงชีวิตให้สอดคล้องกับธรรมชาติ</a:t>
            </a:r>
          </a:p>
          <a:p>
            <a:pPr marL="900113" indent="14288">
              <a:spcBef>
                <a:spcPts val="0"/>
              </a:spcBef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ขจัดความหยิ่งตามหลักศาสนาคริสต์ ซึ่ง</a:t>
            </a:r>
            <a:r>
              <a:rPr lang="th-TH" sz="3600" b="1" dirty="0" err="1" smtClean="0">
                <a:solidFill>
                  <a:srgbClr val="002060"/>
                </a:solidFill>
                <a:latin typeface="Angsana New" pitchFamily="18" charset="-34"/>
              </a:rPr>
              <a:t>มอร์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ถือว่า</a:t>
            </a:r>
          </a:p>
          <a:p>
            <a:pPr marL="900113" indent="14288">
              <a:spcBef>
                <a:spcPts val="0"/>
              </a:spcBef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เป็นบ่อเกิดของความชั่วร้าย</a:t>
            </a:r>
          </a:p>
          <a:p>
            <a:pPr marL="900113" indent="14288">
              <a:buFontTx/>
              <a:buNone/>
              <a:tabLst>
                <a:tab pos="800100" algn="l"/>
                <a:tab pos="1343025" algn="l"/>
              </a:tabLst>
            </a:pPr>
            <a:endParaRPr lang="th-TH" sz="1800" b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 marL="900113" indent="14288"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i="1" dirty="0" smtClean="0">
                <a:solidFill>
                  <a:srgbClr val="00B050"/>
                </a:solidFill>
                <a:latin typeface="Angsana New" pitchFamily="18" charset="-34"/>
              </a:rPr>
              <a:t>ยูโทเปีย</a:t>
            </a: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</a:rPr>
              <a:t>เป็นข้อเสนอการปฏิรูปสังคมของ </a:t>
            </a:r>
            <a:r>
              <a:rPr lang="en-US" sz="3600" b="1" dirty="0" smtClean="0">
                <a:solidFill>
                  <a:srgbClr val="FF0000"/>
                </a:solidFill>
                <a:latin typeface="Angsana New" pitchFamily="18" charset="-34"/>
              </a:rPr>
              <a:t>Humanist</a:t>
            </a: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</a:rPr>
              <a:t> </a:t>
            </a:r>
          </a:p>
          <a:p>
            <a:pPr marL="900113" indent="14288">
              <a:buFontTx/>
              <a:buNone/>
              <a:tabLst>
                <a:tab pos="800100" algn="l"/>
                <a:tab pos="1343025" algn="l"/>
              </a:tabLst>
            </a:pP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</a:rPr>
              <a:t>ที่มีชื่อเสียงที่สุด</a:t>
            </a:r>
            <a:endParaRPr lang="th-TH" sz="36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0" y="5143512"/>
            <a:ext cx="9144000" cy="1714488"/>
          </a:xfrm>
        </p:spPr>
        <p:txBody>
          <a:bodyPr/>
          <a:lstStyle/>
          <a:p>
            <a:pPr marL="900113" indent="-900113" algn="ctr">
              <a:buFontTx/>
              <a:buNone/>
              <a:tabLst>
                <a:tab pos="1343025" algn="l"/>
                <a:tab pos="3414713" algn="l"/>
              </a:tabLst>
            </a:pPr>
            <a:r>
              <a:rPr lang="en-US" sz="4000" b="1" i="1" dirty="0">
                <a:solidFill>
                  <a:srgbClr val="006600"/>
                </a:solidFill>
                <a:latin typeface="Angsana New" pitchFamily="18" charset="-34"/>
              </a:rPr>
              <a:t>Francis Bacon</a:t>
            </a:r>
            <a:r>
              <a:rPr lang="en-US" sz="4000" b="1" dirty="0">
                <a:solidFill>
                  <a:srgbClr val="006600"/>
                </a:solidFill>
                <a:latin typeface="Angsana New" pitchFamily="18" charset="-34"/>
              </a:rPr>
              <a:t> (1561 - 1626)</a:t>
            </a:r>
            <a:endParaRPr lang="th-TH" sz="4000" b="1" i="1" dirty="0">
              <a:solidFill>
                <a:srgbClr val="006600"/>
              </a:solidFill>
              <a:latin typeface="Angsana New" pitchFamily="18" charset="-34"/>
            </a:endParaRPr>
          </a:p>
          <a:p>
            <a:pPr marL="900113" indent="0">
              <a:buFontTx/>
              <a:buNone/>
              <a:tabLst>
                <a:tab pos="1343025" algn="l"/>
                <a:tab pos="3414713" algn="l"/>
              </a:tabLst>
            </a:pPr>
            <a:endParaRPr lang="th-TH" sz="4000" b="1" dirty="0">
              <a:latin typeface="Angsana New" pitchFamily="18" charset="-34"/>
            </a:endParaRPr>
          </a:p>
        </p:txBody>
      </p:sp>
      <p:pic>
        <p:nvPicPr>
          <p:cNvPr id="26628" name="Picture 4" descr="484px-Francis_Bacon"/>
          <p:cNvPicPr>
            <a:picLocks noChangeAspect="1" noChangeArrowheads="1"/>
          </p:cNvPicPr>
          <p:nvPr/>
        </p:nvPicPr>
        <p:blipFill>
          <a:blip r:embed="rId3">
            <a:lum bright="-6000" contrast="-12000"/>
          </a:blip>
          <a:srcRect/>
          <a:stretch>
            <a:fillRect/>
          </a:stretch>
        </p:blipFill>
        <p:spPr bwMode="auto">
          <a:xfrm>
            <a:off x="4491014" y="571480"/>
            <a:ext cx="3373438" cy="4175125"/>
          </a:xfrm>
          <a:prstGeom prst="rect">
            <a:avLst/>
          </a:prstGeom>
          <a:noFill/>
        </p:spPr>
      </p:pic>
      <p:pic>
        <p:nvPicPr>
          <p:cNvPr id="26630" name="Picture 6" descr="Francis%20Bacon%20statue"/>
          <p:cNvPicPr>
            <a:picLocks noChangeAspect="1" noChangeArrowheads="1"/>
          </p:cNvPicPr>
          <p:nvPr/>
        </p:nvPicPr>
        <p:blipFill>
          <a:blip r:embed="rId4">
            <a:lum bright="-12000" contrast="18000"/>
          </a:blip>
          <a:srcRect/>
          <a:stretch>
            <a:fillRect/>
          </a:stretch>
        </p:blipFill>
        <p:spPr bwMode="auto">
          <a:xfrm>
            <a:off x="1285852" y="571480"/>
            <a:ext cx="3132137" cy="41751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/>
          <a:lstStyle/>
          <a:p>
            <a:pPr marL="900113" indent="-7938">
              <a:buFontTx/>
              <a:buNone/>
              <a:tabLst>
                <a:tab pos="1343025" algn="l"/>
              </a:tabLst>
            </a:pPr>
            <a:r>
              <a:rPr lang="en-US" sz="3600" b="1" dirty="0" smtClean="0">
                <a:solidFill>
                  <a:schemeClr val="accent3">
                    <a:lumMod val="75000"/>
                  </a:schemeClr>
                </a:solidFill>
                <a:latin typeface="Angsana New" pitchFamily="18" charset="-34"/>
              </a:rPr>
              <a:t>New Atlantis</a:t>
            </a:r>
            <a:r>
              <a:rPr lang="th-TH" sz="3600" b="1" dirty="0" smtClean="0">
                <a:solidFill>
                  <a:schemeClr val="accent3">
                    <a:lumMod val="75000"/>
                  </a:schemeClr>
                </a:solidFill>
                <a:latin typeface="Angsana New" pitchFamily="18" charset="-34"/>
              </a:rPr>
              <a:t> </a:t>
            </a:r>
            <a:endParaRPr lang="en-US" sz="3600" b="1" dirty="0" smtClean="0">
              <a:solidFill>
                <a:schemeClr val="accent3">
                  <a:lumMod val="75000"/>
                </a:schemeClr>
              </a:solidFill>
              <a:latin typeface="Angsana New" pitchFamily="18" charset="-34"/>
            </a:endParaRPr>
          </a:p>
          <a:p>
            <a:pPr marL="900113" indent="-7938">
              <a:buFontTx/>
              <a:buNone/>
              <a:tabLst>
                <a:tab pos="1343025" algn="l"/>
              </a:tabLst>
            </a:pPr>
            <a:r>
              <a:rPr lang="th-TH" sz="3600" b="1" dirty="0" smtClean="0">
                <a:solidFill>
                  <a:schemeClr val="accent3">
                    <a:lumMod val="75000"/>
                  </a:schemeClr>
                </a:solidFill>
                <a:latin typeface="Angsana New" pitchFamily="18" charset="-34"/>
              </a:rPr>
              <a:t>(พิมพ์ 1627)</a:t>
            </a:r>
            <a:endParaRPr lang="th-TH" sz="3600" b="1" dirty="0">
              <a:solidFill>
                <a:schemeClr val="accent3">
                  <a:lumMod val="75000"/>
                </a:schemeClr>
              </a:solidFill>
              <a:latin typeface="Angsana New" pitchFamily="18" charset="-34"/>
            </a:endParaRPr>
          </a:p>
        </p:txBody>
      </p:sp>
      <p:pic>
        <p:nvPicPr>
          <p:cNvPr id="57349" name="Picture 5" descr="new a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465" y="500043"/>
            <a:ext cx="3715063" cy="53578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929330"/>
          </a:xfrm>
        </p:spPr>
        <p:txBody>
          <a:bodyPr>
            <a:normAutofit/>
          </a:bodyPr>
          <a:lstStyle/>
          <a:p>
            <a:pPr marL="900113" indent="0">
              <a:spcBef>
                <a:spcPct val="0"/>
              </a:spcBef>
              <a:buFontTx/>
              <a:buNone/>
              <a:tabLst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รัฐ </a:t>
            </a:r>
            <a:r>
              <a:rPr lang="th-TH" sz="3600" b="1" i="1" dirty="0" smtClean="0">
                <a:solidFill>
                  <a:srgbClr val="FFFF00"/>
                </a:solidFill>
                <a:latin typeface="Angsana New" pitchFamily="18" charset="-34"/>
              </a:rPr>
              <a:t>เบนซาเลม </a:t>
            </a:r>
            <a:r>
              <a:rPr lang="th-TH" sz="3600" b="1" dirty="0">
                <a:latin typeface="Angsana New" pitchFamily="18" charset="-34"/>
              </a:rPr>
              <a:t>บนเกาะห่างไกลในมหาสมุทร</a:t>
            </a:r>
            <a:r>
              <a:rPr lang="th-TH" sz="3600" b="1" dirty="0" smtClean="0">
                <a:latin typeface="Angsana New" pitchFamily="18" charset="-34"/>
              </a:rPr>
              <a:t>แปซิฟิก</a:t>
            </a:r>
            <a:endParaRPr lang="th-TH" sz="3600" b="1" dirty="0">
              <a:latin typeface="Angsana New" pitchFamily="18" charset="-34"/>
            </a:endParaRPr>
          </a:p>
          <a:p>
            <a:pPr marL="900113" indent="0">
              <a:spcBef>
                <a:spcPct val="0"/>
              </a:spcBef>
              <a:buFontTx/>
              <a:buNone/>
              <a:tabLst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มีความเป็นอยู่ที่ดี อุดมสมบูรณ์</a:t>
            </a:r>
          </a:p>
          <a:p>
            <a:pPr marL="900113" indent="0">
              <a:spcBef>
                <a:spcPct val="0"/>
              </a:spcBef>
              <a:buFontTx/>
              <a:buNone/>
              <a:tabLst>
                <a:tab pos="3414713" algn="l"/>
              </a:tabLst>
            </a:pPr>
            <a:endParaRPr lang="th-TH" sz="3600" b="1" dirty="0">
              <a:latin typeface="Angsana New" pitchFamily="18" charset="-34"/>
            </a:endParaRPr>
          </a:p>
          <a:p>
            <a:pPr marL="900113" indent="0">
              <a:spcBef>
                <a:spcPct val="0"/>
              </a:spcBef>
              <a:buFontTx/>
              <a:buNone/>
              <a:tabLst>
                <a:tab pos="3414713" algn="l"/>
              </a:tabLst>
            </a:pP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เน้นเรื่องสุขภาพ  การปลูกสมุนไพรเพื่อรักษาโรค</a:t>
            </a:r>
          </a:p>
          <a:p>
            <a:pPr marL="900113" indent="0">
              <a:spcBef>
                <a:spcPct val="0"/>
              </a:spcBef>
              <a:buFontTx/>
              <a:buNone/>
              <a:tabLst>
                <a:tab pos="3414713" algn="l"/>
              </a:tabLst>
            </a:pPr>
            <a:r>
              <a:rPr lang="th-TH" sz="3600" b="1" dirty="0">
                <a:solidFill>
                  <a:srgbClr val="FFFF00"/>
                </a:solidFill>
                <a:latin typeface="Angsana New" pitchFamily="18" charset="-34"/>
              </a:rPr>
              <a:t>และบำรุงสุขภาพให้ผู้คนอายุยืน</a:t>
            </a:r>
          </a:p>
          <a:p>
            <a:pPr marL="900113" indent="0">
              <a:spcBef>
                <a:spcPct val="0"/>
              </a:spcBef>
              <a:buFontTx/>
              <a:buNone/>
              <a:tabLst>
                <a:tab pos="3414713" algn="l"/>
              </a:tabLst>
            </a:pPr>
            <a:endParaRPr lang="th-TH" sz="3600" b="1" dirty="0">
              <a:latin typeface="Angsana New" pitchFamily="18" charset="-34"/>
            </a:endParaRPr>
          </a:p>
          <a:p>
            <a:pPr marL="900113" indent="0">
              <a:spcBef>
                <a:spcPct val="0"/>
              </a:spcBef>
              <a:buFontTx/>
              <a:buNone/>
              <a:tabLst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มีบ่อน้ำ  น้ำพุ  แหล่งน้ำลักษณะต่าง ๆ   สวน </a:t>
            </a:r>
          </a:p>
          <a:p>
            <a:pPr marL="900113" indent="0">
              <a:spcBef>
                <a:spcPct val="0"/>
              </a:spcBef>
              <a:buFontTx/>
              <a:buNone/>
              <a:tabLst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สวนสาธารณะ  บริเวณอนุรักษ์ต่าง ๆ  (พืช สัตว์)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0"/>
            <a:ext cx="9144000" cy="5357850"/>
          </a:xfrm>
        </p:spPr>
        <p:txBody>
          <a:bodyPr/>
          <a:lstStyle/>
          <a:p>
            <a:pPr marL="1073150" indent="-441325">
              <a:buFontTx/>
              <a:buNone/>
              <a:tabLst>
                <a:tab pos="1073150" algn="l"/>
                <a:tab pos="3414713" algn="l"/>
              </a:tabLst>
            </a:pPr>
            <a:r>
              <a:rPr lang="en-US" sz="4000" b="1" dirty="0">
                <a:solidFill>
                  <a:srgbClr val="FFFF00"/>
                </a:solidFill>
                <a:latin typeface="Angsana New" pitchFamily="18" charset="-34"/>
              </a:rPr>
              <a:t>Salomon’s House</a:t>
            </a:r>
            <a:r>
              <a:rPr lang="th-TH" sz="3600" b="1" i="1" dirty="0">
                <a:solidFill>
                  <a:srgbClr val="FFFF00"/>
                </a:solidFill>
                <a:latin typeface="Angsana New" pitchFamily="18" charset="-34"/>
              </a:rPr>
              <a:t> </a:t>
            </a:r>
            <a:endParaRPr lang="th-TH" sz="3600" b="1" dirty="0">
              <a:solidFill>
                <a:srgbClr val="FFFF00"/>
              </a:solidFill>
              <a:latin typeface="Angsana New" pitchFamily="18" charset="-34"/>
            </a:endParaRPr>
          </a:p>
          <a:p>
            <a:pPr marL="1073150" indent="-441325">
              <a:buFontTx/>
              <a:buNone/>
              <a:tabLst>
                <a:tab pos="1073150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สถานที่</a:t>
            </a:r>
            <a:r>
              <a:rPr lang="th-TH" sz="3600" b="1" dirty="0">
                <a:latin typeface="Angsana New" pitchFamily="18" charset="-34"/>
              </a:rPr>
              <a:t>ศึกษาทดลองทางวิทยาศาสตร์แขนงต่าง </a:t>
            </a:r>
            <a:r>
              <a:rPr lang="th-TH" sz="3600" b="1" dirty="0" smtClean="0">
                <a:latin typeface="Angsana New" pitchFamily="18" charset="-34"/>
              </a:rPr>
              <a:t>ๆ</a:t>
            </a:r>
            <a:endParaRPr lang="en-US" sz="3600" b="1" dirty="0" smtClean="0">
              <a:latin typeface="Angsana New" pitchFamily="18" charset="-34"/>
            </a:endParaRPr>
          </a:p>
          <a:p>
            <a:pPr marL="1073150" indent="-441325">
              <a:buFontTx/>
              <a:buNone/>
              <a:tabLst>
                <a:tab pos="1073150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แสง </a:t>
            </a:r>
            <a:r>
              <a:rPr lang="th-TH" sz="3600" b="1" dirty="0">
                <a:latin typeface="Angsana New" pitchFamily="18" charset="-34"/>
              </a:rPr>
              <a:t>- เสียง - น้ำหอม - เครื่องจักรกล - คณิตศาสตร์ </a:t>
            </a:r>
            <a:r>
              <a:rPr lang="th-TH" sz="3600" b="1" dirty="0" smtClean="0">
                <a:latin typeface="Angsana New" pitchFamily="18" charset="-34"/>
              </a:rPr>
              <a:t>ฯลฯ</a:t>
            </a:r>
          </a:p>
          <a:p>
            <a:pPr marL="1073150" indent="-441325">
              <a:buFontTx/>
              <a:buNone/>
              <a:tabLst>
                <a:tab pos="1073150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และส่งข่าวมายังส่วนที่เหลือของโลก</a:t>
            </a:r>
            <a:endParaRPr lang="th-TH" sz="3600" b="1" dirty="0"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3"/>
          <p:cNvSpPr>
            <a:spLocks noGrp="1" noChangeArrowheads="1"/>
          </p:cNvSpPr>
          <p:nvPr>
            <p:ph idx="1"/>
          </p:nvPr>
        </p:nvSpPr>
        <p:spPr>
          <a:xfrm>
            <a:off x="0" y="928671"/>
            <a:ext cx="9144000" cy="5740418"/>
          </a:xfrm>
        </p:spPr>
        <p:txBody>
          <a:bodyPr/>
          <a:lstStyle/>
          <a:p>
            <a:pPr marL="265113" indent="366713">
              <a:buFontTx/>
              <a:buNone/>
              <a:tabLst>
                <a:tab pos="800100" algn="l"/>
                <a:tab pos="3414713" algn="l"/>
              </a:tabLst>
            </a:pPr>
            <a:r>
              <a:rPr lang="en-US" sz="4000" b="1" dirty="0">
                <a:solidFill>
                  <a:srgbClr val="FFFF00"/>
                </a:solidFill>
                <a:latin typeface="Angsana New" pitchFamily="18" charset="-34"/>
              </a:rPr>
              <a:t>Salomon’s House</a:t>
            </a:r>
            <a:r>
              <a:rPr lang="th-TH" sz="3600" b="1" i="1" dirty="0">
                <a:solidFill>
                  <a:srgbClr val="FFFF00"/>
                </a:solidFill>
                <a:latin typeface="Angsana New" pitchFamily="18" charset="-34"/>
              </a:rPr>
              <a:t> </a:t>
            </a:r>
            <a:endParaRPr lang="th-TH" sz="3600" b="1" dirty="0">
              <a:solidFill>
                <a:srgbClr val="FFFF00"/>
              </a:solidFill>
              <a:latin typeface="Angsana New" pitchFamily="18" charset="-34"/>
            </a:endParaRPr>
          </a:p>
        </p:txBody>
      </p:sp>
      <p:pic>
        <p:nvPicPr>
          <p:cNvPr id="59396" name="Picture 4" descr="ox1"/>
          <p:cNvPicPr>
            <a:picLocks noChangeAspect="1" noChangeArrowheads="1"/>
          </p:cNvPicPr>
          <p:nvPr/>
        </p:nvPicPr>
        <p:blipFill>
          <a:blip r:embed="rId3" cstate="print">
            <a:lum bright="-12000" contrast="42000"/>
          </a:blip>
          <a:srcRect l="51953" t="1575" r="1381" b="4761"/>
          <a:stretch>
            <a:fillRect/>
          </a:stretch>
        </p:blipFill>
        <p:spPr bwMode="auto">
          <a:xfrm>
            <a:off x="3143240" y="1643050"/>
            <a:ext cx="2286016" cy="3548137"/>
          </a:xfrm>
          <a:prstGeom prst="rect">
            <a:avLst/>
          </a:prstGeom>
          <a:noFill/>
        </p:spPr>
      </p:pic>
      <p:pic>
        <p:nvPicPr>
          <p:cNvPr id="59397" name="Picture 5" descr="wheel2"/>
          <p:cNvPicPr>
            <a:picLocks noChangeAspect="1" noChangeArrowheads="1"/>
          </p:cNvPicPr>
          <p:nvPr/>
        </p:nvPicPr>
        <p:blipFill>
          <a:blip r:embed="rId4" cstate="print">
            <a:lum bright="6000" contrast="30000"/>
          </a:blip>
          <a:srcRect l="4790" t="1575" r="11685" b="4761"/>
          <a:stretch>
            <a:fillRect/>
          </a:stretch>
        </p:blipFill>
        <p:spPr bwMode="auto">
          <a:xfrm>
            <a:off x="857224" y="1643050"/>
            <a:ext cx="2143140" cy="361297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500694" y="1500174"/>
            <a:ext cx="335758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dirty="0" smtClean="0"/>
              <a:t>เป็นแรงบันดาลใจให้เกิดสถาบันวิทยาศาสตร์ในอังกฤษ  คือ </a:t>
            </a:r>
            <a:r>
              <a:rPr lang="th-TH" i="1" dirty="0" smtClean="0">
                <a:solidFill>
                  <a:srgbClr val="002060"/>
                </a:solidFill>
              </a:rPr>
              <a:t>ราช</a:t>
            </a:r>
            <a:r>
              <a:rPr lang="th-TH" i="1" dirty="0" err="1" smtClean="0">
                <a:solidFill>
                  <a:srgbClr val="002060"/>
                </a:solidFill>
              </a:rPr>
              <a:t>บัณฑิตย</a:t>
            </a:r>
            <a:r>
              <a:rPr lang="th-TH" i="1" dirty="0" smtClean="0">
                <a:solidFill>
                  <a:srgbClr val="002060"/>
                </a:solidFill>
              </a:rPr>
              <a:t>สมาคม </a:t>
            </a:r>
            <a:r>
              <a:rPr lang="en-US" i="1" dirty="0" smtClean="0">
                <a:solidFill>
                  <a:srgbClr val="002060"/>
                </a:solidFill>
              </a:rPr>
              <a:t>(Royal Society)</a:t>
            </a:r>
            <a:r>
              <a:rPr lang="th-TH" i="1" dirty="0" smtClean="0">
                <a:solidFill>
                  <a:srgbClr val="002060"/>
                </a:solidFill>
              </a:rPr>
              <a:t>แห่ง</a:t>
            </a:r>
            <a:r>
              <a:rPr lang="en-US" i="1" dirty="0" smtClean="0">
                <a:solidFill>
                  <a:srgbClr val="002060"/>
                </a:solidFill>
              </a:rPr>
              <a:t> London</a:t>
            </a:r>
            <a:r>
              <a:rPr lang="en-US" dirty="0" smtClean="0"/>
              <a:t> </a:t>
            </a:r>
            <a:r>
              <a:rPr lang="th-TH" dirty="0" smtClean="0"/>
              <a:t>ในปี 1662 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28605"/>
            <a:ext cx="9144000" cy="857256"/>
          </a:xfrm>
          <a:noFill/>
          <a:ln/>
        </p:spPr>
        <p:txBody>
          <a:bodyPr>
            <a:normAutofit/>
          </a:bodyPr>
          <a:lstStyle/>
          <a:p>
            <a:pPr algn="ctr"/>
            <a:r>
              <a:rPr lang="th-TH" sz="4400" b="1" dirty="0">
                <a:solidFill>
                  <a:srgbClr val="F600F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แนวคิดสังคมนิยม</a:t>
            </a:r>
            <a:r>
              <a:rPr lang="en-US" sz="4400" b="1" dirty="0">
                <a:solidFill>
                  <a:srgbClr val="F600F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</a:t>
            </a:r>
            <a:endParaRPr lang="th-TH" sz="4400" b="1" dirty="0">
              <a:solidFill>
                <a:srgbClr val="F600F6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0" y="1484313"/>
            <a:ext cx="9144000" cy="5373687"/>
          </a:xfrm>
        </p:spPr>
        <p:txBody>
          <a:bodyPr/>
          <a:lstStyle/>
          <a:p>
            <a:pPr marL="901700" indent="0">
              <a:buFontTx/>
              <a:buNone/>
              <a:tabLst>
                <a:tab pos="1346200" algn="l"/>
                <a:tab pos="1701800" algn="l"/>
              </a:tabLst>
            </a:pPr>
            <a:r>
              <a:rPr lang="en-US" sz="4000" b="1" dirty="0" smtClean="0">
                <a:solidFill>
                  <a:srgbClr val="FFC000"/>
                </a:solidFill>
                <a:latin typeface="Angsana New" pitchFamily="18" charset="-34"/>
              </a:rPr>
              <a:t>Utopian Socialist</a:t>
            </a:r>
            <a:endParaRPr lang="th-TH" sz="4000" b="1" dirty="0" smtClean="0">
              <a:solidFill>
                <a:srgbClr val="FFC000"/>
              </a:solidFill>
              <a:latin typeface="Angsana New" pitchFamily="18" charset="-34"/>
            </a:endParaRPr>
          </a:p>
          <a:p>
            <a:pPr marL="901700" indent="0">
              <a:buFontTx/>
              <a:buNone/>
              <a:tabLst>
                <a:tab pos="1346200" algn="l"/>
                <a:tab pos="1701800" algn="l"/>
              </a:tabLst>
            </a:pPr>
            <a:endParaRPr lang="en-US" sz="1000" b="1" dirty="0" smtClean="0">
              <a:solidFill>
                <a:srgbClr val="FFFF00"/>
              </a:solidFill>
              <a:latin typeface="Angsana New" pitchFamily="18" charset="-34"/>
            </a:endParaRPr>
          </a:p>
          <a:p>
            <a:pPr marL="901700" indent="0">
              <a:buFontTx/>
              <a:buNone/>
              <a:tabLst>
                <a:tab pos="1346200" algn="l"/>
                <a:tab pos="1701800" algn="l"/>
              </a:tabLst>
            </a:pPr>
            <a:r>
              <a:rPr lang="en-US" sz="3600" b="1" dirty="0" smtClean="0">
                <a:solidFill>
                  <a:srgbClr val="FFFF00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ต้องการแก้ไขความไม่เป็นธรรมของสังคมทุนนิยม</a:t>
            </a:r>
          </a:p>
          <a:p>
            <a:pPr marL="901700" indent="0">
              <a:buFontTx/>
              <a:buNone/>
              <a:tabLst>
                <a:tab pos="1346200" algn="l"/>
                <a:tab pos="1701800" algn="l"/>
              </a:tabLst>
            </a:pPr>
            <a:r>
              <a:rPr lang="en-US" sz="3600" b="1" dirty="0" smtClean="0">
                <a:solidFill>
                  <a:srgbClr val="FFFF00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ชนชั้นกรรมาชีพประสบความทุกข์ยาก </a:t>
            </a:r>
          </a:p>
          <a:p>
            <a:pPr marL="901700" indent="0">
              <a:buFontTx/>
              <a:buNone/>
              <a:tabLst>
                <a:tab pos="1346200" algn="l"/>
                <a:tab pos="1701800" algn="l"/>
              </a:tabLst>
            </a:pPr>
            <a:r>
              <a:rPr lang="en-US" sz="3600" b="1" dirty="0" smtClean="0">
                <a:solidFill>
                  <a:srgbClr val="FFFF00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rgbClr val="FFFF00"/>
                </a:solidFill>
                <a:latin typeface="Angsana New" pitchFamily="18" charset="-34"/>
              </a:rPr>
              <a:t>เพราะถูกเอาเปรียบจากนายทุน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8" name="Rectangle 6"/>
          <p:cNvSpPr>
            <a:spLocks noChangeArrowheads="1"/>
          </p:cNvSpPr>
          <p:nvPr/>
        </p:nvSpPr>
        <p:spPr bwMode="auto">
          <a:xfrm rot="21600000">
            <a:off x="0" y="446074"/>
            <a:ext cx="9144000" cy="126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th-TH" sz="4400" dirty="0">
                <a:solidFill>
                  <a:srgbClr val="F600F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แนวคิดสังคม</a:t>
            </a:r>
            <a:r>
              <a:rPr lang="th-TH" sz="4400" dirty="0" smtClean="0">
                <a:solidFill>
                  <a:srgbClr val="F600F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นิยมที่เป็นวิทยาศาสตร์</a:t>
            </a:r>
            <a:r>
              <a:rPr lang="en-US" sz="4400" dirty="0" smtClean="0">
                <a:solidFill>
                  <a:srgbClr val="F600F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th-TH" sz="4400" dirty="0">
              <a:solidFill>
                <a:srgbClr val="F600F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4520" name="Rectangle 8"/>
          <p:cNvSpPr>
            <a:spLocks noChangeArrowheads="1"/>
          </p:cNvSpPr>
          <p:nvPr/>
        </p:nvSpPr>
        <p:spPr bwMode="auto">
          <a:xfrm>
            <a:off x="0" y="5859484"/>
            <a:ext cx="914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531813"/>
            <a:r>
              <a:rPr lang="en-US" i="1" dirty="0">
                <a:solidFill>
                  <a:srgbClr val="A50021"/>
                </a:solidFill>
              </a:rPr>
              <a:t>      Karl Marx</a:t>
            </a:r>
            <a:r>
              <a:rPr lang="en-US" dirty="0">
                <a:solidFill>
                  <a:srgbClr val="A50021"/>
                </a:solidFill>
              </a:rPr>
              <a:t> (1818 - 1883)</a:t>
            </a:r>
            <a:r>
              <a:rPr lang="en-US" i="1" dirty="0">
                <a:solidFill>
                  <a:srgbClr val="A50021"/>
                </a:solidFill>
              </a:rPr>
              <a:t>       Friedrich </a:t>
            </a:r>
            <a:r>
              <a:rPr lang="en-US" i="1" dirty="0" err="1">
                <a:solidFill>
                  <a:srgbClr val="A50021"/>
                </a:solidFill>
              </a:rPr>
              <a:t>Engels</a:t>
            </a:r>
            <a:r>
              <a:rPr lang="en-US" dirty="0">
                <a:solidFill>
                  <a:srgbClr val="A50021"/>
                </a:solidFill>
              </a:rPr>
              <a:t> (1820 - 1895)</a:t>
            </a:r>
            <a:r>
              <a:rPr lang="th-TH" dirty="0"/>
              <a:t> </a:t>
            </a:r>
          </a:p>
        </p:txBody>
      </p:sp>
      <p:pic>
        <p:nvPicPr>
          <p:cNvPr id="64521" name="Picture 9" descr="marx-bi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1557337"/>
            <a:ext cx="3068662" cy="4311687"/>
          </a:xfrm>
          <a:prstGeom prst="rect">
            <a:avLst/>
          </a:prstGeom>
          <a:noFill/>
        </p:spPr>
      </p:pic>
      <p:pic>
        <p:nvPicPr>
          <p:cNvPr id="64522" name="Picture 10" descr="Engel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2" y="1557338"/>
            <a:ext cx="3070247" cy="431878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www.mobipocket.com/eBooks/cover_remote/ID1439/book_Marx525x700DasKapital978-1-60501-933-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786058"/>
            <a:ext cx="2338209" cy="3119421"/>
          </a:xfrm>
          <a:prstGeom prst="rect">
            <a:avLst/>
          </a:prstGeom>
          <a:noFill/>
        </p:spPr>
      </p:pic>
      <p:pic>
        <p:nvPicPr>
          <p:cNvPr id="65542" name="Picture 6" descr="3island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785794"/>
            <a:ext cx="2799819" cy="2444738"/>
          </a:xfrm>
          <a:prstGeom prst="rect">
            <a:avLst/>
          </a:prstGeom>
          <a:noFill/>
        </p:spPr>
      </p:pic>
      <p:pic>
        <p:nvPicPr>
          <p:cNvPr id="65541" name="Picture 5" descr="3cd608201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357554" y="714356"/>
            <a:ext cx="2952750" cy="3848100"/>
          </a:xfrm>
          <a:prstGeom prst="rect">
            <a:avLst/>
          </a:prstGeom>
          <a:noFill/>
        </p:spPr>
      </p:pic>
      <p:pic>
        <p:nvPicPr>
          <p:cNvPr id="65540" name="Picture 4" descr="comman1908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539509">
            <a:off x="2284021" y="660321"/>
            <a:ext cx="2351087" cy="3816350"/>
          </a:xfrm>
          <a:prstGeom prst="rect">
            <a:avLst/>
          </a:prstGeom>
          <a:noFill/>
        </p:spPr>
      </p:pic>
      <p:pic>
        <p:nvPicPr>
          <p:cNvPr id="65539" name="Picture 3" descr="962042407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428728" y="1643050"/>
            <a:ext cx="2071702" cy="2873843"/>
          </a:xfrm>
          <a:prstGeom prst="rect">
            <a:avLst/>
          </a:prstGeom>
          <a:noFill/>
        </p:spPr>
      </p:pic>
      <p:pic>
        <p:nvPicPr>
          <p:cNvPr id="65543" name="Picture 7" descr="2005Apr_communist%20manifesto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43636" y="1500174"/>
            <a:ext cx="2513013" cy="3816350"/>
          </a:xfrm>
          <a:prstGeom prst="rect">
            <a:avLst/>
          </a:prstGeom>
          <a:noFill/>
        </p:spPr>
      </p:pic>
      <p:pic>
        <p:nvPicPr>
          <p:cNvPr id="65545" name="Picture 9" descr="MANIFEST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286380" y="2143116"/>
            <a:ext cx="2668587" cy="3816350"/>
          </a:xfrm>
          <a:prstGeom prst="rect">
            <a:avLst/>
          </a:prstGeom>
          <a:noFill/>
        </p:spPr>
      </p:pic>
      <p:pic>
        <p:nvPicPr>
          <p:cNvPr id="65546" name="Picture 10" descr="scan000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1010699">
            <a:off x="5345730" y="1574462"/>
            <a:ext cx="2546350" cy="3744913"/>
          </a:xfrm>
          <a:prstGeom prst="rect">
            <a:avLst/>
          </a:prstGeom>
          <a:noFill/>
        </p:spPr>
      </p:pic>
      <p:pic>
        <p:nvPicPr>
          <p:cNvPr id="20484" name="Picture 4" descr="http://www.bangkokbookclub.com/shop/b/bangkokbookclub/img-lib/spd_2005032401322_b.jp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857488" y="2928934"/>
            <a:ext cx="2214578" cy="300326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428596" y="428604"/>
            <a:ext cx="8286808" cy="120032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FFFB"/>
                </a:solidFill>
              </a:rPr>
              <a:t>The Communist Manifesto (1848)</a:t>
            </a:r>
          </a:p>
          <a:p>
            <a:pPr algn="ctr"/>
            <a:r>
              <a:rPr lang="en-US" dirty="0" err="1" smtClean="0">
                <a:solidFill>
                  <a:srgbClr val="FFFFFB"/>
                </a:solidFill>
              </a:rPr>
              <a:t>Das</a:t>
            </a:r>
            <a:r>
              <a:rPr lang="en-US" dirty="0" smtClean="0">
                <a:solidFill>
                  <a:srgbClr val="FFFFFB"/>
                </a:solidFill>
              </a:rPr>
              <a:t> </a:t>
            </a:r>
            <a:r>
              <a:rPr lang="en-US" dirty="0" err="1" smtClean="0">
                <a:solidFill>
                  <a:srgbClr val="FFFFFB"/>
                </a:solidFill>
              </a:rPr>
              <a:t>Kapital</a:t>
            </a:r>
            <a:r>
              <a:rPr lang="en-US" dirty="0" smtClean="0">
                <a:solidFill>
                  <a:srgbClr val="FFFFFB"/>
                </a:solidFill>
              </a:rPr>
              <a:t>  (1867)</a:t>
            </a:r>
            <a:endParaRPr lang="en-US" dirty="0">
              <a:solidFill>
                <a:srgbClr val="FFFFFB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643050"/>
            <a:ext cx="9144000" cy="5214950"/>
          </a:xfrm>
        </p:spPr>
        <p:txBody>
          <a:bodyPr/>
          <a:lstStyle/>
          <a:p>
            <a:pPr marL="900113" indent="-368300">
              <a:buFontTx/>
              <a:buNone/>
              <a:tabLst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- </a:t>
            </a: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ตำนานปรัมปรา  ตำนานทวยเทพ</a:t>
            </a:r>
            <a:endParaRPr lang="th-TH" sz="3600" b="1" dirty="0">
              <a:latin typeface="Angsana New" pitchFamily="18" charset="-34"/>
            </a:endParaRPr>
          </a:p>
          <a:p>
            <a:pPr marL="900113" indent="-368300">
              <a:buFontTx/>
              <a:buNone/>
              <a:tabLst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- 	สภาวะที่มนุษย์อยู่ตามธรรมชาติมีความบริสุทธิ์ คุณธรรม </a:t>
            </a:r>
          </a:p>
          <a:p>
            <a:pPr marL="900113" indent="-368300">
              <a:spcBef>
                <a:spcPts val="0"/>
              </a:spcBef>
              <a:buFontTx/>
              <a:buNone/>
              <a:tabLst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	และความสุข</a:t>
            </a:r>
            <a:endParaRPr lang="th-TH" sz="3600" b="1" dirty="0">
              <a:latin typeface="Angsana New" pitchFamily="18" charset="-34"/>
            </a:endParaRPr>
          </a:p>
          <a:p>
            <a:pPr marL="900113" indent="-368300">
              <a:buFontTx/>
              <a:buNone/>
              <a:tabLst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- </a:t>
            </a: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ปรัชญา</a:t>
            </a:r>
            <a:endParaRPr lang="th-TH" sz="3600" b="1" dirty="0">
              <a:latin typeface="Angsana New" pitchFamily="18" charset="-34"/>
            </a:endParaRPr>
          </a:p>
          <a:p>
            <a:pPr marL="900113" indent="-368300">
              <a:buFontTx/>
              <a:buNone/>
              <a:tabLst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- </a:t>
            </a: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เศรษฐกิจ</a:t>
            </a:r>
          </a:p>
          <a:p>
            <a:pPr marL="900113" indent="-368300">
              <a:buFontTx/>
              <a:buNone/>
              <a:tabLst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-</a:t>
            </a:r>
            <a:r>
              <a:rPr lang="en-US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การเมืองและประวัติศาสตร์</a:t>
            </a:r>
          </a:p>
          <a:p>
            <a:pPr marL="900113" indent="-368300">
              <a:buFontTx/>
              <a:buNone/>
              <a:tabLst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-	วิทยาศาสตร์และเทคโนโลยี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57166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1813"/>
            <a:r>
              <a:rPr lang="th-TH" i="1" dirty="0" smtClean="0">
                <a:solidFill>
                  <a:schemeClr val="accent2">
                    <a:lumMod val="75000"/>
                  </a:schemeClr>
                </a:solidFill>
                <a:cs typeface="+mj-cs"/>
              </a:rPr>
              <a:t>ที่มาของสังคมอุดมคติ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>
          <a:xfrm>
            <a:off x="0" y="571480"/>
            <a:ext cx="9144000" cy="6286521"/>
          </a:xfrm>
        </p:spPr>
        <p:txBody>
          <a:bodyPr>
            <a:normAutofit/>
          </a:bodyPr>
          <a:lstStyle/>
          <a:p>
            <a:pPr marL="1346200" indent="-444500">
              <a:spcBef>
                <a:spcPts val="0"/>
              </a:spcBef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200" b="1" dirty="0" smtClean="0">
                <a:latin typeface="Angsana New" pitchFamily="18" charset="-34"/>
              </a:rPr>
              <a:t>-</a:t>
            </a:r>
            <a:r>
              <a:rPr lang="en-US" sz="3200" b="1" dirty="0" smtClean="0">
                <a:latin typeface="Angsana New" pitchFamily="18" charset="-34"/>
              </a:rPr>
              <a:t>	</a:t>
            </a:r>
            <a:r>
              <a:rPr lang="th-TH" sz="3200" b="1" dirty="0" smtClean="0">
                <a:latin typeface="Angsana New" pitchFamily="18" charset="-34"/>
              </a:rPr>
              <a:t>ให้ภาพพัฒนาการทางประวัติศาสตร์ที่ชัดเจน  </a:t>
            </a:r>
            <a:endParaRPr lang="en-US" sz="3200" b="1" dirty="0" smtClean="0">
              <a:latin typeface="Angsana New" pitchFamily="18" charset="-34"/>
            </a:endParaRPr>
          </a:p>
          <a:p>
            <a:pPr marL="1346200" indent="-444500">
              <a:spcBef>
                <a:spcPts val="0"/>
              </a:spcBef>
              <a:buFontTx/>
              <a:buNone/>
              <a:tabLst>
                <a:tab pos="1346200" algn="l"/>
                <a:tab pos="3414713" algn="l"/>
              </a:tabLst>
            </a:pPr>
            <a:r>
              <a:rPr lang="en-US" sz="3200" b="1" dirty="0" smtClean="0">
                <a:latin typeface="Angsana New" pitchFamily="18" charset="-34"/>
              </a:rPr>
              <a:t>	</a:t>
            </a:r>
            <a:r>
              <a:rPr lang="th-TH" sz="3200" b="1" dirty="0" smtClean="0">
                <a:latin typeface="Angsana New" pitchFamily="18" charset="-34"/>
              </a:rPr>
              <a:t>เสนอวิถีทางพร้อมจุดหมายต่อต้าน</a:t>
            </a:r>
            <a:r>
              <a:rPr lang="th-TH" sz="3200" b="1" dirty="0">
                <a:latin typeface="Angsana New" pitchFamily="18" charset="-34"/>
              </a:rPr>
              <a:t>ระบบทุน</a:t>
            </a:r>
            <a:r>
              <a:rPr lang="th-TH" sz="3200" b="1" dirty="0" smtClean="0">
                <a:latin typeface="Angsana New" pitchFamily="18" charset="-34"/>
              </a:rPr>
              <a:t>นิยม</a:t>
            </a:r>
            <a:endParaRPr lang="en-US" sz="3200" b="1" dirty="0" smtClean="0">
              <a:latin typeface="Angsana New" pitchFamily="18" charset="-34"/>
            </a:endParaRPr>
          </a:p>
          <a:p>
            <a:pPr marL="1346200" indent="-444500">
              <a:spcBef>
                <a:spcPts val="0"/>
              </a:spcBef>
              <a:buFontTx/>
              <a:buNone/>
              <a:tabLst>
                <a:tab pos="1346200" algn="l"/>
                <a:tab pos="3414713" algn="l"/>
              </a:tabLst>
            </a:pPr>
            <a:r>
              <a:rPr lang="en-US" sz="3200" b="1" dirty="0" smtClean="0">
                <a:latin typeface="Angsana New" pitchFamily="18" charset="-34"/>
              </a:rPr>
              <a:t>	</a:t>
            </a:r>
            <a:r>
              <a:rPr lang="th-TH" sz="3200" b="1" dirty="0" smtClean="0">
                <a:latin typeface="Angsana New" pitchFamily="18" charset="-34"/>
              </a:rPr>
              <a:t>แบบการค้าเสรี / สำนักคลาสสิก</a:t>
            </a:r>
            <a:endParaRPr lang="en-US" sz="3200" b="1" dirty="0" smtClean="0">
              <a:latin typeface="Angsana New" pitchFamily="18" charset="-34"/>
            </a:endParaRPr>
          </a:p>
          <a:p>
            <a:pPr marL="1346200" indent="-444500">
              <a:spcBef>
                <a:spcPts val="0"/>
              </a:spcBef>
              <a:buFontTx/>
              <a:buNone/>
              <a:tabLst>
                <a:tab pos="1346200" algn="l"/>
                <a:tab pos="3414713" algn="l"/>
              </a:tabLst>
            </a:pPr>
            <a:endParaRPr lang="th-TH" sz="2000" b="1" dirty="0" smtClean="0">
              <a:latin typeface="Angsana New" pitchFamily="18" charset="-34"/>
            </a:endParaRPr>
          </a:p>
          <a:p>
            <a:pPr marL="1346200" indent="-444500">
              <a:spcBef>
                <a:spcPts val="0"/>
              </a:spcBef>
              <a:buNone/>
              <a:tabLst>
                <a:tab pos="1346200" algn="l"/>
                <a:tab pos="3414713" algn="l"/>
              </a:tabLst>
            </a:pPr>
            <a:r>
              <a:rPr lang="th-TH" sz="3200" b="1" dirty="0" smtClean="0">
                <a:latin typeface="Angsana New" pitchFamily="18" charset="-34"/>
              </a:rPr>
              <a:t>-	การปฏิวัติของชนชั้นกรรมาชีพเพื่อล้มล้างสังคมทุนนิยม</a:t>
            </a:r>
            <a:endParaRPr lang="en-US" sz="3200" b="1" dirty="0" smtClean="0">
              <a:latin typeface="Angsana New" pitchFamily="18" charset="-34"/>
            </a:endParaRPr>
          </a:p>
          <a:p>
            <a:pPr marL="1346200" indent="-444500">
              <a:spcBef>
                <a:spcPts val="0"/>
              </a:spcBef>
              <a:buNone/>
              <a:tabLst>
                <a:tab pos="1346200" algn="l"/>
                <a:tab pos="3414713" algn="l"/>
              </a:tabLst>
            </a:pPr>
            <a:endParaRPr lang="th-TH" sz="2000" b="1" dirty="0">
              <a:latin typeface="Angsana New" pitchFamily="18" charset="-34"/>
            </a:endParaRPr>
          </a:p>
          <a:p>
            <a:pPr marL="1346200" indent="-444500">
              <a:spcBef>
                <a:spcPts val="0"/>
              </a:spcBef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200" b="1" dirty="0">
                <a:latin typeface="Angsana New" pitchFamily="18" charset="-34"/>
              </a:rPr>
              <a:t>-	</a:t>
            </a:r>
            <a:r>
              <a:rPr lang="th-TH" sz="3200" b="1" dirty="0" smtClean="0">
                <a:latin typeface="Angsana New" pitchFamily="18" charset="-34"/>
              </a:rPr>
              <a:t>จากเผด็จการของชนชั้นกรรมาชีพสู่สังคมที่ปราศจากชนชั้น</a:t>
            </a:r>
            <a:endParaRPr lang="th-TH" sz="3200" b="1" dirty="0">
              <a:latin typeface="Angsana New" pitchFamily="18" charset="-34"/>
            </a:endParaRPr>
          </a:p>
          <a:p>
            <a:pPr marL="1346200" indent="-444500">
              <a:spcBef>
                <a:spcPts val="0"/>
              </a:spcBef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200" b="1" dirty="0">
                <a:latin typeface="Angsana New" pitchFamily="18" charset="-34"/>
              </a:rPr>
              <a:t>	</a:t>
            </a:r>
            <a:r>
              <a:rPr lang="th-TH" sz="3200" b="1" dirty="0" smtClean="0">
                <a:latin typeface="Angsana New" pitchFamily="18" charset="-34"/>
              </a:rPr>
              <a:t>(สังคมคอมมิวนิสต์)</a:t>
            </a:r>
            <a:endParaRPr lang="en-US" sz="3200" b="1" dirty="0" smtClean="0">
              <a:latin typeface="Angsana New" pitchFamily="18" charset="-34"/>
            </a:endParaRPr>
          </a:p>
          <a:p>
            <a:pPr marL="1346200" indent="-444500">
              <a:spcBef>
                <a:spcPts val="0"/>
              </a:spcBef>
              <a:buFontTx/>
              <a:buNone/>
              <a:tabLst>
                <a:tab pos="1346200" algn="l"/>
                <a:tab pos="3414713" algn="l"/>
              </a:tabLst>
            </a:pPr>
            <a:endParaRPr lang="th-TH" sz="2000" b="1" dirty="0">
              <a:latin typeface="Angsana New" pitchFamily="18" charset="-34"/>
            </a:endParaRPr>
          </a:p>
          <a:p>
            <a:pPr marL="1346200" indent="-444500">
              <a:spcBef>
                <a:spcPts val="0"/>
              </a:spcBef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200" b="1" dirty="0" smtClean="0">
                <a:latin typeface="Angsana New" pitchFamily="18" charset="-34"/>
              </a:rPr>
              <a:t>-	ปัจจัย</a:t>
            </a:r>
            <a:r>
              <a:rPr lang="th-TH" sz="3200" b="1" dirty="0">
                <a:latin typeface="Angsana New" pitchFamily="18" charset="-34"/>
              </a:rPr>
              <a:t>การผลิตและทรัพย์สินเป็นของ</a:t>
            </a:r>
            <a:r>
              <a:rPr lang="th-TH" sz="3200" b="1" dirty="0" smtClean="0">
                <a:latin typeface="Angsana New" pitchFamily="18" charset="-34"/>
              </a:rPr>
              <a:t>ส่วนรวม  </a:t>
            </a:r>
            <a:endParaRPr lang="en-US" sz="3200" b="1" dirty="0" smtClean="0">
              <a:latin typeface="Angsana New" pitchFamily="18" charset="-34"/>
            </a:endParaRPr>
          </a:p>
          <a:p>
            <a:pPr marL="1346200" indent="-444500">
              <a:spcBef>
                <a:spcPts val="0"/>
              </a:spcBef>
              <a:buFontTx/>
              <a:buNone/>
              <a:tabLst>
                <a:tab pos="1346200" algn="l"/>
                <a:tab pos="3414713" algn="l"/>
              </a:tabLst>
            </a:pPr>
            <a:r>
              <a:rPr lang="en-US" sz="3200" b="1" dirty="0" smtClean="0">
                <a:latin typeface="Angsana New" pitchFamily="18" charset="-34"/>
              </a:rPr>
              <a:t>	</a:t>
            </a:r>
            <a:r>
              <a:rPr lang="th-TH" sz="3200" b="1" dirty="0" smtClean="0">
                <a:latin typeface="Angsana New" pitchFamily="18" charset="-34"/>
              </a:rPr>
              <a:t>เอาจากแต่ละคนตามความสามารถของเขา  </a:t>
            </a:r>
            <a:endParaRPr lang="en-US" sz="3200" b="1" dirty="0" smtClean="0">
              <a:latin typeface="Angsana New" pitchFamily="18" charset="-34"/>
            </a:endParaRPr>
          </a:p>
          <a:p>
            <a:pPr marL="1346200" indent="-444500">
              <a:spcBef>
                <a:spcPts val="0"/>
              </a:spcBef>
              <a:buFontTx/>
              <a:buNone/>
              <a:tabLst>
                <a:tab pos="1346200" algn="l"/>
                <a:tab pos="3414713" algn="l"/>
              </a:tabLst>
            </a:pPr>
            <a:r>
              <a:rPr lang="en-US" sz="3200" b="1" dirty="0" smtClean="0">
                <a:latin typeface="Angsana New" pitchFamily="18" charset="-34"/>
              </a:rPr>
              <a:t>	</a:t>
            </a:r>
            <a:r>
              <a:rPr lang="th-TH" sz="3200" b="1" dirty="0" smtClean="0">
                <a:latin typeface="Angsana New" pitchFamily="18" charset="-34"/>
              </a:rPr>
              <a:t>และให้แก่ทุกคนตามความต้องการของเขา</a:t>
            </a:r>
            <a:endParaRPr lang="th-TH" sz="3200" b="1" dirty="0"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idx="1"/>
          </p:nvPr>
        </p:nvSpPr>
        <p:spPr>
          <a:xfrm>
            <a:off x="0" y="1643050"/>
            <a:ext cx="9144000" cy="5214950"/>
          </a:xfrm>
        </p:spPr>
        <p:txBody>
          <a:bodyPr/>
          <a:lstStyle/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4000" b="1" dirty="0">
                <a:latin typeface="Angsana New" pitchFamily="18" charset="-34"/>
              </a:rPr>
              <a:t>-	</a:t>
            </a:r>
            <a:r>
              <a:rPr lang="th-TH" sz="4000" b="1" i="1" dirty="0">
                <a:solidFill>
                  <a:srgbClr val="A50021"/>
                </a:solidFill>
                <a:latin typeface="Angsana New" pitchFamily="18" charset="-34"/>
              </a:rPr>
              <a:t>โลกพระศรีอา</a:t>
            </a:r>
            <a:r>
              <a:rPr lang="th-TH" sz="4000" b="1" i="1" dirty="0" err="1">
                <a:solidFill>
                  <a:srgbClr val="A50021"/>
                </a:solidFill>
                <a:latin typeface="Angsana New" pitchFamily="18" charset="-34"/>
              </a:rPr>
              <a:t>ริย์</a:t>
            </a:r>
            <a:endParaRPr lang="th-TH" sz="4000" b="1" i="1" dirty="0">
              <a:solidFill>
                <a:srgbClr val="A50021"/>
              </a:solidFill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4000" b="1" dirty="0">
                <a:latin typeface="Angsana New" pitchFamily="18" charset="-34"/>
              </a:rPr>
              <a:t>-	แนวคิดของ  </a:t>
            </a:r>
            <a:r>
              <a:rPr lang="th-TH" sz="4000" b="1" i="1" dirty="0" err="1">
                <a:solidFill>
                  <a:srgbClr val="A50021"/>
                </a:solidFill>
                <a:latin typeface="Angsana New" pitchFamily="18" charset="-34"/>
              </a:rPr>
              <a:t>เม่งจื๊อ</a:t>
            </a:r>
            <a:endParaRPr lang="th-TH" sz="4000" b="1" i="1" dirty="0">
              <a:solidFill>
                <a:srgbClr val="A50021"/>
              </a:solidFill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4000" b="1" dirty="0">
                <a:latin typeface="Angsana New" pitchFamily="18" charset="-34"/>
              </a:rPr>
              <a:t>-	แนวคิดของ  </a:t>
            </a:r>
            <a:r>
              <a:rPr lang="th-TH" sz="4000" b="1" i="1" dirty="0" err="1" smtClean="0">
                <a:solidFill>
                  <a:srgbClr val="A50021"/>
                </a:solidFill>
                <a:latin typeface="Angsana New" pitchFamily="18" charset="-34"/>
              </a:rPr>
              <a:t>จวงจื้อ</a:t>
            </a:r>
            <a:endParaRPr lang="th-TH" sz="4000" b="1" i="1" dirty="0">
              <a:solidFill>
                <a:srgbClr val="A50021"/>
              </a:solidFill>
              <a:latin typeface="Angsana New" pitchFamily="18" charset="-34"/>
            </a:endParaRPr>
          </a:p>
        </p:txBody>
      </p:sp>
      <p:sp>
        <p:nvSpPr>
          <p:cNvPr id="82947" name="Rectangle 3"/>
          <p:cNvSpPr>
            <a:spLocks noChangeArrowheads="1"/>
          </p:cNvSpPr>
          <p:nvPr/>
        </p:nvSpPr>
        <p:spPr bwMode="auto">
          <a:xfrm rot="21600000">
            <a:off x="0" y="0"/>
            <a:ext cx="9144000" cy="1411265"/>
          </a:xfrm>
          <a:prstGeom prst="rect">
            <a:avLst/>
          </a:prstGeom>
          <a:solidFill>
            <a:srgbClr val="FEFEC6"/>
          </a:solidFill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th-TH" sz="4400" dirty="0" smtClean="0">
                <a:solidFill>
                  <a:srgbClr val="FF0000"/>
                </a:solidFill>
              </a:rPr>
              <a:t>ตัวอย่างสังคมอุดมคติทาง</a:t>
            </a:r>
            <a:r>
              <a:rPr lang="th-TH" sz="4400" dirty="0">
                <a:solidFill>
                  <a:srgbClr val="FF0000"/>
                </a:solidFill>
              </a:rPr>
              <a:t>โลกตะวันออก</a:t>
            </a:r>
            <a:r>
              <a:rPr lang="en-US" sz="4400" dirty="0">
                <a:solidFill>
                  <a:srgbClr val="FF0000"/>
                </a:solidFill>
              </a:rPr>
              <a:t> </a:t>
            </a:r>
            <a:endParaRPr lang="th-TH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idx="1"/>
          </p:nvPr>
        </p:nvSpPr>
        <p:spPr>
          <a:xfrm>
            <a:off x="0" y="1"/>
            <a:ext cx="9144000" cy="1428736"/>
          </a:xfrm>
        </p:spPr>
        <p:txBody>
          <a:bodyPr>
            <a:normAutofit lnSpcReduction="10000"/>
          </a:bodyPr>
          <a:lstStyle/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4000" b="1" dirty="0">
                <a:latin typeface="Angsana New" pitchFamily="18" charset="-34"/>
              </a:rPr>
              <a:t>-	</a:t>
            </a:r>
            <a:endParaRPr lang="en-US" sz="4000" b="1" dirty="0" smtClean="0">
              <a:latin typeface="Angsana New" pitchFamily="18" charset="-34"/>
            </a:endParaRPr>
          </a:p>
          <a:p>
            <a:pPr marL="1346200" indent="-1346200" algn="ctr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5400" b="1" i="1" dirty="0" smtClean="0">
                <a:solidFill>
                  <a:srgbClr val="FF0000"/>
                </a:solidFill>
                <a:latin typeface="Angsana New" pitchFamily="18" charset="-34"/>
              </a:rPr>
              <a:t>โลก</a:t>
            </a:r>
            <a:r>
              <a:rPr lang="th-TH" sz="5400" b="1" i="1" dirty="0">
                <a:solidFill>
                  <a:srgbClr val="FF0000"/>
                </a:solidFill>
                <a:latin typeface="Angsana New" pitchFamily="18" charset="-34"/>
              </a:rPr>
              <a:t>พระศรีอา</a:t>
            </a:r>
            <a:r>
              <a:rPr lang="th-TH" sz="5400" b="1" i="1" dirty="0" err="1" smtClean="0">
                <a:solidFill>
                  <a:srgbClr val="FF0000"/>
                </a:solidFill>
                <a:latin typeface="Angsana New" pitchFamily="18" charset="-34"/>
              </a:rPr>
              <a:t>ริย์</a:t>
            </a:r>
            <a:endParaRPr lang="th-TH" sz="5400" b="1" i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pic>
        <p:nvPicPr>
          <p:cNvPr id="4" name="Picture 2" descr="http://www.thaimtb.com/webboard/47/23840-4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1500174"/>
            <a:ext cx="3000396" cy="4445031"/>
          </a:xfrm>
          <a:prstGeom prst="rect">
            <a:avLst/>
          </a:prstGeom>
          <a:noFill/>
        </p:spPr>
      </p:pic>
      <p:sp>
        <p:nvSpPr>
          <p:cNvPr id="5" name="สี่เหลี่ยมผืนผ้า 4"/>
          <p:cNvSpPr/>
          <p:nvPr/>
        </p:nvSpPr>
        <p:spPr>
          <a:xfrm>
            <a:off x="214282" y="5965472"/>
            <a:ext cx="8715436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722313" algn="l"/>
              </a:tabLst>
            </a:pPr>
            <a:r>
              <a:rPr lang="th-TH" sz="2800" dirty="0" smtClean="0"/>
              <a:t>ภาพ : </a:t>
            </a:r>
            <a:r>
              <a:rPr lang="en-US" sz="2800" dirty="0" smtClean="0"/>
              <a:t>	</a:t>
            </a:r>
            <a:r>
              <a:rPr lang="th-TH" sz="2400" dirty="0" smtClean="0"/>
              <a:t>จิตรกรรมสมุดไทย (สมุดข่อย) เรื่องพระมาลัย </a:t>
            </a:r>
            <a:r>
              <a:rPr lang="en-US" sz="2400" dirty="0" smtClean="0"/>
              <a:t>  </a:t>
            </a:r>
            <a:r>
              <a:rPr lang="th-TH" sz="2400" dirty="0" smtClean="0"/>
              <a:t>ตอนพระศรี</a:t>
            </a:r>
            <a:r>
              <a:rPr lang="th-TH" sz="2400" dirty="0" err="1" smtClean="0"/>
              <a:t>อาริย</a:t>
            </a:r>
            <a:r>
              <a:rPr lang="th-TH" sz="2400" dirty="0" smtClean="0"/>
              <a:t>เมตไตรยบรมโพธิสัตว์</a:t>
            </a:r>
            <a:endParaRPr lang="en-US" sz="2400" dirty="0" smtClean="0"/>
          </a:p>
          <a:p>
            <a:pPr>
              <a:tabLst>
                <a:tab pos="722313" algn="l"/>
              </a:tabLst>
            </a:pPr>
            <a:r>
              <a:rPr lang="en-US" sz="2400" dirty="0" smtClean="0"/>
              <a:t>	</a:t>
            </a:r>
            <a:r>
              <a:rPr lang="th-TH" sz="2400" dirty="0" smtClean="0"/>
              <a:t>เสด็จลงมาถวายนมัสการกระทำสักการบูชาพระจุฬามณีเจดียสถาน</a:t>
            </a:r>
            <a:endParaRPr lang="en-US" sz="2400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idx="1"/>
          </p:nvPr>
        </p:nvSpPr>
        <p:spPr>
          <a:xfrm>
            <a:off x="142844" y="1643050"/>
            <a:ext cx="9144000" cy="5214950"/>
          </a:xfrm>
        </p:spPr>
        <p:txBody>
          <a:bodyPr>
            <a:normAutofit/>
          </a:bodyPr>
          <a:lstStyle/>
          <a:p>
            <a:pPr marL="982663" indent="-620713">
              <a:buFontTx/>
              <a:buNone/>
              <a:tabLst>
                <a:tab pos="982663" algn="l"/>
              </a:tabLst>
            </a:pP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โลก</a:t>
            </a:r>
            <a:r>
              <a:rPr lang="th-TH" sz="3600" b="1" i="1" dirty="0">
                <a:solidFill>
                  <a:srgbClr val="002060"/>
                </a:solidFill>
                <a:latin typeface="Angsana New" pitchFamily="18" charset="-34"/>
              </a:rPr>
              <a:t>พระศรีอา</a:t>
            </a:r>
            <a:r>
              <a:rPr lang="th-TH" sz="3600" b="1" i="1" dirty="0" err="1" smtClean="0">
                <a:solidFill>
                  <a:srgbClr val="002060"/>
                </a:solidFill>
                <a:latin typeface="Angsana New" pitchFamily="18" charset="-34"/>
              </a:rPr>
              <a:t>ริย์</a:t>
            </a: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 </a:t>
            </a:r>
            <a:r>
              <a:rPr lang="en-US" sz="3600" b="1" dirty="0" smtClean="0">
                <a:solidFill>
                  <a:srgbClr val="002060"/>
                </a:solidFill>
                <a:latin typeface="Angsana New" pitchFamily="18" charset="-34"/>
              </a:rPr>
              <a:t>:</a:t>
            </a: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 </a:t>
            </a:r>
            <a:endParaRPr lang="en-US" sz="3600" b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 marL="982663" indent="-620713">
              <a:buFontTx/>
              <a:buNone/>
              <a:tabLst>
                <a:tab pos="982663" algn="l"/>
              </a:tabLst>
            </a:pPr>
            <a:r>
              <a:rPr lang="th-TH" sz="3600" b="1" dirty="0" smtClean="0">
                <a:solidFill>
                  <a:srgbClr val="002060"/>
                </a:solidFill>
                <a:latin typeface="Angsana New" pitchFamily="18" charset="-34"/>
              </a:rPr>
              <a:t>ความเชื่อเรื่องพระพุทธเจ้าห้าพระองค์</a:t>
            </a:r>
          </a:p>
          <a:p>
            <a:pPr marL="982663" indent="-620713">
              <a:buFontTx/>
              <a:buNone/>
              <a:tabLst>
                <a:tab pos="982663" algn="l"/>
              </a:tabLst>
            </a:pPr>
            <a:endParaRPr lang="en-US" sz="3600" b="1" dirty="0" smtClean="0">
              <a:solidFill>
                <a:srgbClr val="A50021"/>
              </a:solidFill>
              <a:latin typeface="Angsana New" pitchFamily="18" charset="-34"/>
            </a:endParaRPr>
          </a:p>
          <a:p>
            <a:pPr marL="982663" indent="-620713">
              <a:buFontTx/>
              <a:buNone/>
              <a:tabLst>
                <a:tab pos="982663" algn="l"/>
              </a:tabLst>
            </a:pPr>
            <a:r>
              <a:rPr lang="th-TH" sz="3600" b="1" dirty="0" smtClean="0">
                <a:solidFill>
                  <a:srgbClr val="A50021"/>
                </a:solidFill>
                <a:latin typeface="Angsana New" pitchFamily="18" charset="-34"/>
              </a:rPr>
              <a:t>พระศรี</a:t>
            </a:r>
            <a:r>
              <a:rPr lang="th-TH" sz="3600" b="1" dirty="0" err="1" smtClean="0">
                <a:solidFill>
                  <a:srgbClr val="A50021"/>
                </a:solidFill>
                <a:latin typeface="Angsana New" pitchFamily="18" charset="-34"/>
              </a:rPr>
              <a:t>อาริย</a:t>
            </a:r>
            <a:r>
              <a:rPr lang="th-TH" sz="3600" b="1" dirty="0" smtClean="0">
                <a:solidFill>
                  <a:srgbClr val="A50021"/>
                </a:solidFill>
                <a:latin typeface="Angsana New" pitchFamily="18" charset="-34"/>
              </a:rPr>
              <a:t>เมตไตรยจะเป็นพระพุทธเจ้า</a:t>
            </a:r>
            <a:endParaRPr lang="en-US" sz="3600" b="1" dirty="0" smtClean="0">
              <a:solidFill>
                <a:srgbClr val="A50021"/>
              </a:solidFill>
              <a:latin typeface="Angsana New" pitchFamily="18" charset="-34"/>
            </a:endParaRPr>
          </a:p>
          <a:p>
            <a:pPr marL="982663" indent="-620713">
              <a:buFontTx/>
              <a:buNone/>
              <a:tabLst>
                <a:tab pos="982663" algn="l"/>
              </a:tabLst>
            </a:pPr>
            <a:r>
              <a:rPr lang="th-TH" sz="3600" b="1" dirty="0" smtClean="0">
                <a:solidFill>
                  <a:srgbClr val="A50021"/>
                </a:solidFill>
                <a:latin typeface="Angsana New" pitchFamily="18" charset="-34"/>
              </a:rPr>
              <a:t>ลำดับต่อจากพระโคตรมะ</a:t>
            </a:r>
            <a:r>
              <a:rPr lang="en-US" sz="3600" b="1" dirty="0" smtClean="0">
                <a:solidFill>
                  <a:srgbClr val="A50021"/>
                </a:solidFill>
                <a:latin typeface="Angsana New" pitchFamily="18" charset="-34"/>
              </a:rPr>
              <a:t>    </a:t>
            </a:r>
          </a:p>
          <a:p>
            <a:pPr marL="982663" indent="-620713">
              <a:buFontTx/>
              <a:buNone/>
              <a:tabLst>
                <a:tab pos="982663" algn="l"/>
              </a:tabLst>
            </a:pPr>
            <a:r>
              <a:rPr lang="th-TH" sz="3600" b="1" dirty="0" smtClean="0">
                <a:solidFill>
                  <a:srgbClr val="A50021"/>
                </a:solidFill>
                <a:latin typeface="Angsana New" pitchFamily="18" charset="-34"/>
              </a:rPr>
              <a:t>ปรากฏในวรรณกรรมพุทธศาสนา  เช่น</a:t>
            </a:r>
          </a:p>
          <a:p>
            <a:pPr marL="982663" indent="-620713">
              <a:buFontTx/>
              <a:buNone/>
              <a:tabLst>
                <a:tab pos="982663" algn="l"/>
              </a:tabLst>
            </a:pPr>
            <a:r>
              <a:rPr lang="th-TH" sz="3600" b="1" dirty="0" smtClean="0">
                <a:solidFill>
                  <a:srgbClr val="A50021"/>
                </a:solidFill>
                <a:latin typeface="Angsana New" pitchFamily="18" charset="-34"/>
              </a:rPr>
              <a:t>	</a:t>
            </a:r>
            <a:r>
              <a:rPr lang="th-TH" sz="3600" b="1" i="1" dirty="0" smtClean="0">
                <a:solidFill>
                  <a:srgbClr val="A50021"/>
                </a:solidFill>
                <a:latin typeface="Angsana New" pitchFamily="18" charset="-34"/>
              </a:rPr>
              <a:t>ไตรภูมิพระร่วง</a:t>
            </a:r>
          </a:p>
          <a:p>
            <a:pPr marL="982663" indent="-620713">
              <a:buFontTx/>
              <a:buNone/>
              <a:tabLst>
                <a:tab pos="982663" algn="l"/>
              </a:tabLst>
            </a:pPr>
            <a:r>
              <a:rPr lang="th-TH" sz="3600" b="1" i="1" dirty="0" smtClean="0">
                <a:solidFill>
                  <a:srgbClr val="A50021"/>
                </a:solidFill>
                <a:latin typeface="Angsana New" pitchFamily="18" charset="-34"/>
              </a:rPr>
              <a:t>	พระมาลัยคำหลวง</a:t>
            </a:r>
          </a:p>
          <a:p>
            <a:pPr marL="982663" indent="-620713">
              <a:buFontTx/>
              <a:buNone/>
              <a:tabLst>
                <a:tab pos="982663" algn="l"/>
              </a:tabLst>
            </a:pPr>
            <a:r>
              <a:rPr lang="th-TH" sz="3600" b="1" i="1" dirty="0" smtClean="0">
                <a:solidFill>
                  <a:srgbClr val="A50021"/>
                </a:solidFill>
                <a:latin typeface="Angsana New" pitchFamily="18" charset="-34"/>
              </a:rPr>
              <a:t>	ตำนานธรรมิกราช</a:t>
            </a:r>
            <a:endParaRPr lang="th-TH" sz="3600" b="1" i="1" dirty="0">
              <a:solidFill>
                <a:srgbClr val="A50021"/>
              </a:solidFill>
              <a:latin typeface="Angsana New" pitchFamily="18" charset="-34"/>
            </a:endParaRPr>
          </a:p>
        </p:txBody>
      </p:sp>
      <p:pic>
        <p:nvPicPr>
          <p:cNvPr id="4" name="Picture 2" descr="http://www.thaimtb.com/webboard/47/23840-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0"/>
            <a:ext cx="964397" cy="1428736"/>
          </a:xfrm>
          <a:prstGeom prst="rect">
            <a:avLst/>
          </a:prstGeom>
          <a:noFill/>
        </p:spPr>
      </p:pic>
      <p:pic>
        <p:nvPicPr>
          <p:cNvPr id="5" name="Picture 2" descr="http://www.oknation.net/blog/home/blog_data/425/2425/images/Koi4.jpg"/>
          <p:cNvPicPr>
            <a:picLocks noChangeAspect="1" noChangeArrowheads="1"/>
          </p:cNvPicPr>
          <p:nvPr/>
        </p:nvPicPr>
        <p:blipFill>
          <a:blip r:embed="rId4"/>
          <a:srcRect l="4913" t="3319" r="32142" b="3760"/>
          <a:stretch>
            <a:fillRect/>
          </a:stretch>
        </p:blipFill>
        <p:spPr bwMode="auto">
          <a:xfrm>
            <a:off x="5572132" y="1571612"/>
            <a:ext cx="3571868" cy="520379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idx="1"/>
          </p:nvPr>
        </p:nvSpPr>
        <p:spPr>
          <a:xfrm>
            <a:off x="2714612" y="1500174"/>
            <a:ext cx="6429388" cy="5357826"/>
          </a:xfrm>
        </p:spPr>
        <p:txBody>
          <a:bodyPr/>
          <a:lstStyle/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i="1" dirty="0" smtClean="0">
                <a:solidFill>
                  <a:srgbClr val="002060"/>
                </a:solidFill>
                <a:latin typeface="Angsana New" pitchFamily="18" charset="-34"/>
              </a:rPr>
              <a:t>การปฏิบัติเพื่อโลกพระศรีอา</a:t>
            </a:r>
            <a:r>
              <a:rPr lang="th-TH" sz="3600" b="1" i="1" dirty="0" err="1" smtClean="0">
                <a:solidFill>
                  <a:srgbClr val="002060"/>
                </a:solidFill>
                <a:latin typeface="Angsana New" pitchFamily="18" charset="-34"/>
              </a:rPr>
              <a:t>ริย์</a:t>
            </a:r>
            <a:endParaRPr lang="th-TH" sz="3600" b="1" i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endParaRPr lang="en-US" sz="3600" b="1" dirty="0" smtClean="0">
              <a:solidFill>
                <a:srgbClr val="A50021"/>
              </a:solidFill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 smtClean="0">
                <a:solidFill>
                  <a:srgbClr val="A50021"/>
                </a:solidFill>
                <a:latin typeface="Angsana New" pitchFamily="18" charset="-34"/>
              </a:rPr>
              <a:t>การปฏิบัติตามพระธรรมคำสอนของพระพุทธเจ้า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 smtClean="0">
                <a:solidFill>
                  <a:srgbClr val="A50021"/>
                </a:solidFill>
                <a:latin typeface="Angsana New" pitchFamily="18" charset="-34"/>
              </a:rPr>
              <a:t>การสะสมบุญบารมี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 smtClean="0">
                <a:solidFill>
                  <a:srgbClr val="A50021"/>
                </a:solidFill>
                <a:latin typeface="Angsana New" pitchFamily="18" charset="-34"/>
              </a:rPr>
              <a:t>อานิสงส์จากการฟังเทศน์มหาชาติในวันเดียว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 smtClean="0">
                <a:solidFill>
                  <a:srgbClr val="A50021"/>
                </a:solidFill>
                <a:latin typeface="Angsana New" pitchFamily="18" charset="-34"/>
              </a:rPr>
              <a:t>(พระเวสสันดรบำเพ็ญทานบารมี)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 smtClean="0">
                <a:solidFill>
                  <a:srgbClr val="A50021"/>
                </a:solidFill>
                <a:latin typeface="Angsana New" pitchFamily="18" charset="-34"/>
              </a:rPr>
              <a:t>การเอื้อเฟื้อในสังคมไทย - การอยู่อย่างมีความหวัง</a:t>
            </a:r>
            <a:endParaRPr lang="th-TH" sz="3600" b="1" dirty="0">
              <a:solidFill>
                <a:srgbClr val="A50021"/>
              </a:solidFill>
              <a:latin typeface="Angsana New" pitchFamily="18" charset="-34"/>
            </a:endParaRPr>
          </a:p>
        </p:txBody>
      </p:sp>
      <p:pic>
        <p:nvPicPr>
          <p:cNvPr id="5" name="Picture 2" descr="http://www.thaimtb.com/webboard/47/23840-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0"/>
            <a:ext cx="964397" cy="1428736"/>
          </a:xfrm>
          <a:prstGeom prst="rect">
            <a:avLst/>
          </a:prstGeom>
          <a:noFill/>
        </p:spPr>
      </p:pic>
      <p:pic>
        <p:nvPicPr>
          <p:cNvPr id="6" name="Picture 2" descr="http://www.kammatan.com/gallary/images/20080830124911_259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71612"/>
            <a:ext cx="3214710" cy="4654901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idx="1"/>
          </p:nvPr>
        </p:nvSpPr>
        <p:spPr>
          <a:xfrm>
            <a:off x="0" y="4143380"/>
            <a:ext cx="9144000" cy="2714620"/>
          </a:xfrm>
        </p:spPr>
        <p:txBody>
          <a:bodyPr/>
          <a:lstStyle/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4000" b="1" i="1" dirty="0" smtClean="0">
                <a:solidFill>
                  <a:srgbClr val="002060"/>
                </a:solidFill>
                <a:latin typeface="Angsana New" pitchFamily="18" charset="-34"/>
              </a:rPr>
              <a:t>ความเชื่อเรื่องพระศรีอา</a:t>
            </a:r>
            <a:r>
              <a:rPr lang="th-TH" sz="4000" b="1" i="1" dirty="0" err="1" smtClean="0">
                <a:solidFill>
                  <a:srgbClr val="002060"/>
                </a:solidFill>
                <a:latin typeface="Angsana New" pitchFamily="18" charset="-34"/>
              </a:rPr>
              <a:t>ริย์</a:t>
            </a:r>
            <a:r>
              <a:rPr lang="th-TH" sz="4000" b="1" dirty="0" smtClean="0">
                <a:solidFill>
                  <a:srgbClr val="002060"/>
                </a:solidFill>
                <a:latin typeface="Angsana New" pitchFamily="18" charset="-34"/>
              </a:rPr>
              <a:t> </a:t>
            </a:r>
            <a:endParaRPr lang="en-US" sz="4000" b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1000" b="1" dirty="0" smtClean="0">
                <a:solidFill>
                  <a:srgbClr val="002060"/>
                </a:solidFill>
                <a:latin typeface="Angsana New" pitchFamily="18" charset="-34"/>
              </a:rPr>
              <a:t> 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4000" b="1" dirty="0" smtClean="0">
                <a:solidFill>
                  <a:srgbClr val="A50021"/>
                </a:solidFill>
                <a:latin typeface="Angsana New" pitchFamily="18" charset="-34"/>
              </a:rPr>
              <a:t>แพร่หลายในพุทธ</a:t>
            </a:r>
            <a:r>
              <a:rPr lang="th-TH" sz="4000" b="1" dirty="0" err="1" smtClean="0">
                <a:solidFill>
                  <a:srgbClr val="A50021"/>
                </a:solidFill>
                <a:latin typeface="Angsana New" pitchFamily="18" charset="-34"/>
              </a:rPr>
              <a:t>ศนานิ</a:t>
            </a:r>
            <a:r>
              <a:rPr lang="th-TH" sz="4000" b="1" dirty="0" smtClean="0">
                <a:solidFill>
                  <a:srgbClr val="A50021"/>
                </a:solidFill>
                <a:latin typeface="Angsana New" pitchFamily="18" charset="-34"/>
              </a:rPr>
              <a:t>กายเถรวาท – มหายาน  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4000" b="1" dirty="0" smtClean="0">
                <a:solidFill>
                  <a:srgbClr val="A50021"/>
                </a:solidFill>
                <a:latin typeface="Angsana New" pitchFamily="18" charset="-34"/>
              </a:rPr>
              <a:t>อย่างพม่า  ลาว  ลังกา  /  จีน  อินโดนีเซีย</a:t>
            </a:r>
            <a:endParaRPr lang="th-TH" sz="4000" b="1" dirty="0">
              <a:solidFill>
                <a:srgbClr val="A50021"/>
              </a:solidFill>
              <a:latin typeface="Angsana New" pitchFamily="18" charset="-34"/>
            </a:endParaRPr>
          </a:p>
        </p:txBody>
      </p:sp>
      <p:pic>
        <p:nvPicPr>
          <p:cNvPr id="15362" name="Picture 2" descr="http://gotoknow.org/file/yanuprom/buddh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500174"/>
            <a:ext cx="3643306" cy="2037975"/>
          </a:xfrm>
          <a:prstGeom prst="rect">
            <a:avLst/>
          </a:prstGeom>
          <a:noFill/>
        </p:spPr>
      </p:pic>
      <p:pic>
        <p:nvPicPr>
          <p:cNvPr id="4" name="Picture 2" descr="http://www.thaimtb.com/webboard/47/23840-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4" y="0"/>
            <a:ext cx="964397" cy="1428736"/>
          </a:xfrm>
          <a:prstGeom prst="rect">
            <a:avLst/>
          </a:prstGeom>
          <a:noFill/>
        </p:spPr>
      </p:pic>
      <p:pic>
        <p:nvPicPr>
          <p:cNvPr id="15366" name="Picture 6" descr="http://i198.photobucket.com/albums/aa148/heyboibz/exteen063_19.jpg"/>
          <p:cNvPicPr>
            <a:picLocks noChangeAspect="1" noChangeArrowheads="1"/>
          </p:cNvPicPr>
          <p:nvPr/>
        </p:nvPicPr>
        <p:blipFill>
          <a:blip r:embed="rId5"/>
          <a:srcRect l="8333" t="4286" r="9999" b="18571"/>
          <a:stretch>
            <a:fillRect/>
          </a:stretch>
        </p:blipFill>
        <p:spPr bwMode="auto">
          <a:xfrm>
            <a:off x="2143108" y="1500174"/>
            <a:ext cx="2722582" cy="2000264"/>
          </a:xfrm>
          <a:prstGeom prst="rect">
            <a:avLst/>
          </a:prstGeom>
          <a:noFill/>
        </p:spPr>
      </p:pic>
      <p:pic>
        <p:nvPicPr>
          <p:cNvPr id="15368" name="Picture 8" descr="http://www4.pantown.com/data/119/board1/531-2007082123085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1500174"/>
            <a:ext cx="1500198" cy="200026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idx="1"/>
          </p:nvPr>
        </p:nvSpPr>
        <p:spPr>
          <a:xfrm>
            <a:off x="0" y="1643049"/>
            <a:ext cx="9144000" cy="5214951"/>
          </a:xfrm>
        </p:spPr>
        <p:txBody>
          <a:bodyPr/>
          <a:lstStyle/>
          <a:p>
            <a:pPr marL="722313" indent="-360363">
              <a:buFontTx/>
              <a:buNone/>
              <a:tabLst>
                <a:tab pos="722313" algn="l"/>
                <a:tab pos="3414713" algn="l"/>
              </a:tabLst>
            </a:pPr>
            <a:r>
              <a:rPr lang="th-TH" sz="4000" b="1" dirty="0" smtClean="0">
                <a:solidFill>
                  <a:srgbClr val="002060"/>
                </a:solidFill>
                <a:latin typeface="Angsana New" pitchFamily="18" charset="-34"/>
              </a:rPr>
              <a:t>ลักษณะของโลกพระศรีอา</a:t>
            </a:r>
            <a:r>
              <a:rPr lang="th-TH" sz="4000" b="1" dirty="0" err="1" smtClean="0">
                <a:solidFill>
                  <a:srgbClr val="002060"/>
                </a:solidFill>
                <a:latin typeface="Angsana New" pitchFamily="18" charset="-34"/>
              </a:rPr>
              <a:t>ริย์</a:t>
            </a:r>
            <a:endParaRPr lang="th-TH" sz="4000" b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 marL="722313" indent="-360363">
              <a:buFontTx/>
              <a:buNone/>
              <a:tabLst>
                <a:tab pos="722313" algn="l"/>
                <a:tab pos="3414713" algn="l"/>
              </a:tabLst>
            </a:pPr>
            <a:endParaRPr lang="en-US" sz="2000" b="1" dirty="0" smtClean="0">
              <a:solidFill>
                <a:srgbClr val="002060"/>
              </a:solidFill>
              <a:latin typeface="Angsana New" pitchFamily="18" charset="-34"/>
            </a:endParaRPr>
          </a:p>
          <a:p>
            <a:pPr marL="361950" indent="0">
              <a:buFontTx/>
              <a:buNone/>
              <a:tabLst>
                <a:tab pos="361950" algn="l"/>
                <a:tab pos="3414713" algn="l"/>
              </a:tabLst>
            </a:pP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</a:rPr>
              <a:t>คนรูปงามเสมอกัน  ปราศจากโรค  </a:t>
            </a:r>
          </a:p>
          <a:p>
            <a:pPr marL="361950" indent="0">
              <a:buFontTx/>
              <a:buNone/>
              <a:tabLst>
                <a:tab pos="361950" algn="l"/>
                <a:tab pos="3414713" algn="l"/>
              </a:tabLst>
            </a:pP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</a:rPr>
              <a:t>ไม่มีคนพิการ อายุยืน ผู้คนมีเมตตาจิตต่อกัน  </a:t>
            </a:r>
          </a:p>
          <a:p>
            <a:pPr marL="361950" indent="0">
              <a:buFontTx/>
              <a:buNone/>
              <a:tabLst>
                <a:tab pos="361950" algn="l"/>
                <a:tab pos="3414713" algn="l"/>
              </a:tabLst>
            </a:pP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</a:rPr>
              <a:t>ปราศจากโจรผู้ร้าย อันตรายจากสัตว์ร้าย</a:t>
            </a:r>
          </a:p>
          <a:p>
            <a:pPr marL="361950" indent="0">
              <a:buFontTx/>
              <a:buNone/>
              <a:tabLst>
                <a:tab pos="361950" algn="l"/>
                <a:tab pos="3414713" algn="l"/>
              </a:tabLst>
            </a:pP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</a:rPr>
              <a:t>บ้านเมืองอยู่ใกล้กัน  ภูมิประเทศเป็นที่ราบ  </a:t>
            </a:r>
          </a:p>
          <a:p>
            <a:pPr marL="361950" indent="0">
              <a:buFontTx/>
              <a:buNone/>
              <a:tabLst>
                <a:tab pos="361950" algn="l"/>
                <a:tab pos="3414713" algn="l"/>
              </a:tabLst>
            </a:pP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</a:rPr>
              <a:t>พืชผลมีบริบูรณ์  ข้าวน้ำ  ขนม  </a:t>
            </a:r>
          </a:p>
          <a:p>
            <a:pPr marL="361950" indent="0">
              <a:buFontTx/>
              <a:buNone/>
              <a:tabLst>
                <a:tab pos="361950" algn="l"/>
                <a:tab pos="3414713" algn="l"/>
              </a:tabLst>
            </a:pP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</a:rPr>
              <a:t>แก้วแหวนเงินทองเครื่องประดับมีเกิดเอง</a:t>
            </a:r>
          </a:p>
          <a:p>
            <a:pPr marL="361950" indent="0">
              <a:buFontTx/>
              <a:buNone/>
              <a:tabLst>
                <a:tab pos="361950" algn="l"/>
                <a:tab pos="3414713" algn="l"/>
              </a:tabLst>
            </a:pPr>
            <a:r>
              <a:rPr lang="th-TH" sz="3600" b="1" dirty="0" smtClean="0">
                <a:solidFill>
                  <a:srgbClr val="FF0000"/>
                </a:solidFill>
                <a:latin typeface="Angsana New" pitchFamily="18" charset="-34"/>
              </a:rPr>
              <a:t>อย่างมาก</a:t>
            </a:r>
            <a:endParaRPr lang="th-TH" sz="3600" b="1" dirty="0">
              <a:solidFill>
                <a:srgbClr val="FF0000"/>
              </a:solidFill>
              <a:latin typeface="Angsana New" pitchFamily="18" charset="-34"/>
            </a:endParaRPr>
          </a:p>
        </p:txBody>
      </p:sp>
      <p:pic>
        <p:nvPicPr>
          <p:cNvPr id="3" name="Picture 2" descr="http://www.thaimtb.com/webboard/47/23840-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0"/>
            <a:ext cx="964397" cy="1428736"/>
          </a:xfrm>
          <a:prstGeom prst="rect">
            <a:avLst/>
          </a:prstGeom>
          <a:noFill/>
        </p:spPr>
      </p:pic>
      <p:pic>
        <p:nvPicPr>
          <p:cNvPr id="14339" name="Picture 3" descr="C:\Documents and Settings\human\Desktop\DCIM\101MSDCF\DSC01414.JPG"/>
          <p:cNvPicPr>
            <a:picLocks noChangeAspect="1" noChangeArrowheads="1"/>
          </p:cNvPicPr>
          <p:nvPr/>
        </p:nvPicPr>
        <p:blipFill>
          <a:blip r:embed="rId4" cstate="print">
            <a:lum bright="30000" contrast="30000"/>
          </a:blip>
          <a:srcRect/>
          <a:stretch>
            <a:fillRect/>
          </a:stretch>
        </p:blipFill>
        <p:spPr bwMode="auto">
          <a:xfrm rot="5400000">
            <a:off x="5125644" y="2411009"/>
            <a:ext cx="4429157" cy="332186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28604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i="1" dirty="0" err="1" smtClean="0">
                <a:solidFill>
                  <a:srgbClr val="FFFF00"/>
                </a:solidFill>
              </a:rPr>
              <a:t>เม่งจื้อ</a:t>
            </a:r>
            <a:r>
              <a:rPr lang="th-TH" sz="4000" dirty="0" smtClean="0">
                <a:solidFill>
                  <a:srgbClr val="FFFF00"/>
                </a:solidFill>
              </a:rPr>
              <a:t>  (</a:t>
            </a:r>
            <a:r>
              <a:rPr lang="en-US" sz="4000" dirty="0" err="1" smtClean="0">
                <a:solidFill>
                  <a:srgbClr val="FFFF00"/>
                </a:solidFill>
              </a:rPr>
              <a:t>Meng</a:t>
            </a:r>
            <a:r>
              <a:rPr lang="en-US" sz="4000" dirty="0" smtClean="0">
                <a:solidFill>
                  <a:srgbClr val="FFFF00"/>
                </a:solidFill>
              </a:rPr>
              <a:t> Tzu </a:t>
            </a:r>
            <a:r>
              <a:rPr lang="th-TH" sz="4000" dirty="0" smtClean="0">
                <a:solidFill>
                  <a:srgbClr val="FFFF00"/>
                </a:solidFill>
              </a:rPr>
              <a:t> หรือ </a:t>
            </a:r>
            <a:r>
              <a:rPr lang="en-US" sz="4000" dirty="0" smtClean="0">
                <a:solidFill>
                  <a:srgbClr val="FFFF00"/>
                </a:solidFill>
              </a:rPr>
              <a:t> </a:t>
            </a:r>
            <a:r>
              <a:rPr lang="en-US" sz="4000" dirty="0" err="1" smtClean="0">
                <a:solidFill>
                  <a:srgbClr val="FFFF00"/>
                </a:solidFill>
              </a:rPr>
              <a:t>Mencius</a:t>
            </a:r>
            <a:r>
              <a:rPr lang="en-US" sz="4000" dirty="0" smtClean="0">
                <a:solidFill>
                  <a:srgbClr val="FFFF00"/>
                </a:solidFill>
              </a:rPr>
              <a:t>  371 - 289 BC)</a:t>
            </a:r>
          </a:p>
        </p:txBody>
      </p:sp>
      <p:pic>
        <p:nvPicPr>
          <p:cNvPr id="124930" name="Picture 2" descr="ปรัชญาการปกครองของเม่งจื๊อ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714488"/>
            <a:ext cx="2381250" cy="3467100"/>
          </a:xfrm>
          <a:prstGeom prst="rect">
            <a:avLst/>
          </a:prstGeom>
          <a:noFill/>
        </p:spPr>
      </p:pic>
      <p:pic>
        <p:nvPicPr>
          <p:cNvPr id="124932" name="Picture 4" descr="http://www.phuketvegetarian.com/borad/data/9/pic/429-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52" y="1714488"/>
            <a:ext cx="2925234" cy="34290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0" y="1643049"/>
            <a:ext cx="9144000" cy="5214951"/>
          </a:xfrm>
        </p:spPr>
        <p:txBody>
          <a:bodyPr>
            <a:normAutofit/>
          </a:bodyPr>
          <a:lstStyle/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เลื่อมใสคำสอนของขงจื้อ</a:t>
            </a:r>
            <a:r>
              <a:rPr lang="th-TH" sz="3600" b="1" dirty="0">
                <a:latin typeface="Angsana New" pitchFamily="18" charset="-34"/>
              </a:rPr>
              <a:t>	</a:t>
            </a:r>
            <a:endParaRPr lang="th-TH" sz="3600" b="1" dirty="0" smtClean="0"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 err="1" smtClean="0">
                <a:latin typeface="Angsana New" pitchFamily="18" charset="-34"/>
              </a:rPr>
              <a:t>เม่</a:t>
            </a:r>
            <a:r>
              <a:rPr lang="th-TH" sz="3600" b="1" dirty="0" err="1">
                <a:latin typeface="Angsana New" pitchFamily="18" charset="-34"/>
              </a:rPr>
              <a:t>งจื้อ</a:t>
            </a:r>
            <a:r>
              <a:rPr lang="th-TH" sz="3600" b="1" dirty="0">
                <a:latin typeface="Angsana New" pitchFamily="18" charset="-34"/>
              </a:rPr>
              <a:t>เห็นตรงกับ</a:t>
            </a:r>
            <a:r>
              <a:rPr lang="th-TH" sz="3600" b="1" dirty="0" err="1">
                <a:latin typeface="Angsana New" pitchFamily="18" charset="-34"/>
              </a:rPr>
              <a:t>อริส</a:t>
            </a:r>
            <a:r>
              <a:rPr lang="th-TH" sz="3600" b="1" dirty="0">
                <a:latin typeface="Angsana New" pitchFamily="18" charset="-34"/>
              </a:rPr>
              <a:t>โต</a:t>
            </a:r>
            <a:r>
              <a:rPr lang="th-TH" sz="3600" b="1" dirty="0" err="1">
                <a:latin typeface="Angsana New" pitchFamily="18" charset="-34"/>
              </a:rPr>
              <a:t>เติล</a:t>
            </a:r>
            <a:r>
              <a:rPr lang="th-TH" sz="3600" b="1" dirty="0">
                <a:latin typeface="Angsana New" pitchFamily="18" charset="-34"/>
              </a:rPr>
              <a:t>ว่า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	“</a:t>
            </a:r>
            <a:r>
              <a:rPr lang="th-TH" sz="3600" b="1" i="1" dirty="0">
                <a:solidFill>
                  <a:srgbClr val="A50021"/>
                </a:solidFill>
                <a:latin typeface="Angsana New" pitchFamily="18" charset="-34"/>
              </a:rPr>
              <a:t>มนุษย์เป็นสัตว์การเมือง</a:t>
            </a:r>
            <a:r>
              <a:rPr lang="th-TH" sz="3600" b="1" dirty="0">
                <a:latin typeface="Angsana New" pitchFamily="18" charset="-34"/>
              </a:rPr>
              <a:t>”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	(มนุษย์เป็นสัตว์สังคม</a:t>
            </a:r>
            <a:r>
              <a:rPr lang="th-TH" sz="3600" b="1" dirty="0" smtClean="0">
                <a:latin typeface="Angsana New" pitchFamily="18" charset="-34"/>
              </a:rPr>
              <a:t>)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มนุษย์โดยธรรมชาติแล้วเป็นคนดี แต่ต้องอาศัยการศึกษา</a:t>
            </a:r>
            <a:endParaRPr lang="en-US" sz="3600" b="1" dirty="0" smtClean="0"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และความเมตตากรุณาจากผู้ปกครอง</a:t>
            </a:r>
            <a:r>
              <a:rPr lang="en-US" sz="3600" b="1" dirty="0" smtClean="0">
                <a:latin typeface="Angsana New" pitchFamily="18" charset="-34"/>
              </a:rPr>
              <a:t>   </a:t>
            </a:r>
            <a:r>
              <a:rPr lang="th-TH" sz="3600" b="1" dirty="0" smtClean="0">
                <a:latin typeface="Angsana New" pitchFamily="18" charset="-34"/>
              </a:rPr>
              <a:t>มนุษย์</a:t>
            </a:r>
            <a:r>
              <a:rPr lang="th-TH" sz="3600" b="1" dirty="0">
                <a:latin typeface="Angsana New" pitchFamily="18" charset="-34"/>
              </a:rPr>
              <a:t>จะพัฒนา</a:t>
            </a:r>
            <a:r>
              <a:rPr lang="th-TH" sz="3600" b="1" dirty="0" smtClean="0">
                <a:latin typeface="Angsana New" pitchFamily="18" charset="-34"/>
              </a:rPr>
              <a:t>ตนเองได้เต็มที่</a:t>
            </a:r>
            <a:endParaRPr lang="en-US" sz="3600" b="1" dirty="0" smtClean="0"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ในรัฐหรือ</a:t>
            </a:r>
            <a:r>
              <a:rPr lang="th-TH" sz="3600" b="1" dirty="0">
                <a:latin typeface="Angsana New" pitchFamily="18" charset="-34"/>
              </a:rPr>
              <a:t>ในสังคมเท่านั้น</a:t>
            </a:r>
          </a:p>
        </p:txBody>
      </p:sp>
      <p:pic>
        <p:nvPicPr>
          <p:cNvPr id="6" name="Picture 4" descr="http://www.phuketvegetarian.com/borad/data/9/pic/429-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5619" y="1"/>
            <a:ext cx="1157885" cy="135729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idx="1"/>
          </p:nvPr>
        </p:nvSpPr>
        <p:spPr>
          <a:xfrm>
            <a:off x="0" y="1643050"/>
            <a:ext cx="9144000" cy="5214950"/>
          </a:xfrm>
        </p:spPr>
        <p:txBody>
          <a:bodyPr/>
          <a:lstStyle/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	รัฐเป็นสถาบันทางศีลธรรม และผู้ปกครองรัฐ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	ควรเป็นผู้นำที่ทรงคุณธรรม ซึ่งก็คือ </a:t>
            </a:r>
            <a:r>
              <a:rPr lang="th-TH" sz="3600" b="1" i="1" dirty="0">
                <a:solidFill>
                  <a:srgbClr val="00B050"/>
                </a:solidFill>
                <a:latin typeface="Angsana New" pitchFamily="18" charset="-34"/>
              </a:rPr>
              <a:t>นักปราชญ์</a:t>
            </a:r>
            <a:endParaRPr lang="th-TH" sz="3600" b="1" dirty="0">
              <a:solidFill>
                <a:srgbClr val="00B050"/>
              </a:solidFill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endParaRPr lang="th-TH" sz="3600" b="1" dirty="0">
              <a:solidFill>
                <a:schemeClr val="accent2"/>
              </a:solidFill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	ถ้าผู้ปกครองขาดคุณธรรมของความเป็นผู้ปกครองแล้ว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	ประชาชนมีสิทธิอันชอบธรรมที่จะ</a:t>
            </a:r>
            <a:r>
              <a:rPr lang="th-TH" sz="3600" b="1" dirty="0" smtClean="0">
                <a:latin typeface="Angsana New" pitchFamily="18" charset="-34"/>
              </a:rPr>
              <a:t>ปฏิวัติ และเลือกผู้ปกครองขึ้นใหม่</a:t>
            </a:r>
            <a:endParaRPr lang="th-TH" sz="3600" b="1" dirty="0">
              <a:latin typeface="Angsana New" pitchFamily="18" charset="-34"/>
            </a:endParaRPr>
          </a:p>
        </p:txBody>
      </p:sp>
      <p:pic>
        <p:nvPicPr>
          <p:cNvPr id="4" name="Picture 4" descr="http://www.phuketvegetarian.com/borad/data/9/pic/429-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5619" y="1"/>
            <a:ext cx="1157885" cy="135729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0" y="1643050"/>
            <a:ext cx="9144000" cy="5214950"/>
          </a:xfrm>
        </p:spPr>
        <p:txBody>
          <a:bodyPr>
            <a:normAutofit/>
          </a:bodyPr>
          <a:lstStyle/>
          <a:p>
            <a:pPr marL="531813" indent="0" defTabSz="873125">
              <a:buFontTx/>
              <a:buNone/>
              <a:tabLst>
                <a:tab pos="984250" algn="l"/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-	ข้อจำกัดและปัญหาของสังคมที่มนุษย์เผชิญอยู่</a:t>
            </a:r>
            <a:endParaRPr lang="th-TH" sz="3600" b="1" dirty="0">
              <a:latin typeface="Angsana New" pitchFamily="18" charset="-34"/>
            </a:endParaRPr>
          </a:p>
          <a:p>
            <a:pPr marL="531813" indent="0" defTabSz="873125">
              <a:spcBef>
                <a:spcPts val="1200"/>
              </a:spcBef>
              <a:buNone/>
              <a:tabLst>
                <a:tab pos="984250" algn="l"/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-	องค์ความรู้ของมนุษย์เกี่ยวกับธรรมชาติของมนุษย์ </a:t>
            </a:r>
          </a:p>
          <a:p>
            <a:pPr marL="531813" indent="0" defTabSz="873125">
              <a:spcBef>
                <a:spcPts val="0"/>
              </a:spcBef>
              <a:buNone/>
              <a:tabLst>
                <a:tab pos="984250" algn="l"/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	รัฐ ความก้าวหน้า ทางวิทยาศาสตร์ </a:t>
            </a:r>
          </a:p>
          <a:p>
            <a:pPr marL="531813" indent="0" defTabSz="873125">
              <a:spcBef>
                <a:spcPts val="0"/>
              </a:spcBef>
              <a:buNone/>
              <a:tabLst>
                <a:tab pos="984250" algn="l"/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	กฎของการพัฒนาการทางสังคมและประวัติศาสตร์</a:t>
            </a:r>
            <a:endParaRPr lang="th-TH" sz="3600" b="1" dirty="0">
              <a:latin typeface="Angsana New" pitchFamily="18" charset="-34"/>
            </a:endParaRPr>
          </a:p>
          <a:p>
            <a:pPr marL="531813" indent="0" defTabSz="873125">
              <a:spcBef>
                <a:spcPts val="1200"/>
              </a:spcBef>
              <a:buNone/>
              <a:tabLst>
                <a:tab pos="984250" algn="l"/>
                <a:tab pos="1350963" algn="l"/>
                <a:tab pos="1706563" algn="l"/>
              </a:tabLst>
            </a:pPr>
            <a:r>
              <a:rPr lang="th-TH" sz="3600" b="1" dirty="0" smtClean="0">
                <a:latin typeface="Angsana New" pitchFamily="18" charset="-34"/>
              </a:rPr>
              <a:t>-</a:t>
            </a: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ความใฝ่ฝันและจินตนาการของมนุษย์แต่ละยุค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57166"/>
            <a:ext cx="9144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31813"/>
            <a:r>
              <a:rPr lang="th-TH" sz="4000" i="1" dirty="0" smtClean="0">
                <a:solidFill>
                  <a:schemeClr val="accent2">
                    <a:lumMod val="75000"/>
                  </a:schemeClr>
                </a:solidFill>
              </a:rPr>
              <a:t>สังคมอุดมคติสะท้อนอะไร</a:t>
            </a:r>
            <a:endParaRPr lang="en-US" sz="4000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0" y="1643050"/>
            <a:ext cx="9144000" cy="5214950"/>
          </a:xfrm>
        </p:spPr>
        <p:txBody>
          <a:bodyPr/>
          <a:lstStyle/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40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การกินดีอยู่ดีของราษฎรเป็นสิ่งสำคัญ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	</a:t>
            </a:r>
            <a:r>
              <a:rPr lang="th-TH" sz="3600" b="1" i="1" dirty="0" err="1" smtClean="0">
                <a:solidFill>
                  <a:srgbClr val="00B050"/>
                </a:solidFill>
                <a:latin typeface="Angsana New" pitchFamily="18" charset="-34"/>
              </a:rPr>
              <a:t>เม่</a:t>
            </a:r>
            <a:r>
              <a:rPr lang="th-TH" sz="3600" b="1" i="1" dirty="0" err="1">
                <a:solidFill>
                  <a:srgbClr val="00B050"/>
                </a:solidFill>
                <a:latin typeface="Angsana New" pitchFamily="18" charset="-34"/>
              </a:rPr>
              <a:t>งจื้อ</a:t>
            </a:r>
            <a:r>
              <a:rPr lang="th-TH" sz="3600" b="1" dirty="0">
                <a:latin typeface="Angsana New" pitchFamily="18" charset="-34"/>
              </a:rPr>
              <a:t>เน้นความเสมอภาคของการครอบครองที่ดิน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	มีการแบ่งที่ดินให้แต่ละครอบครัวทำนา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	และนารวม (</a:t>
            </a:r>
            <a:r>
              <a:rPr lang="en-US" sz="3600" b="1" dirty="0">
                <a:latin typeface="Angsana New" pitchFamily="18" charset="-34"/>
              </a:rPr>
              <a:t>Public Field)</a:t>
            </a:r>
            <a:r>
              <a:rPr lang="th-TH" sz="3600" b="1" dirty="0">
                <a:latin typeface="Angsana New" pitchFamily="18" charset="-34"/>
              </a:rPr>
              <a:t> ที่ทุกคนทำร่วมกัน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	และส่งผลผลิตให้รัฐ</a:t>
            </a:r>
          </a:p>
        </p:txBody>
      </p:sp>
      <p:pic>
        <p:nvPicPr>
          <p:cNvPr id="4" name="Picture 4" descr="http://www.phuketvegetarian.com/borad/data/9/pic/429-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5619" y="1"/>
            <a:ext cx="1157885" cy="135729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0" y="4643446"/>
            <a:ext cx="8358214" cy="2214554"/>
          </a:xfrm>
        </p:spPr>
        <p:txBody>
          <a:bodyPr/>
          <a:lstStyle/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endParaRPr lang="th-TH" sz="1600" b="1" dirty="0">
              <a:latin typeface="Angsana New" pitchFamily="18" charset="-34"/>
            </a:endParaRPr>
          </a:p>
          <a:p>
            <a:pPr marL="890588" indent="11113">
              <a:buFontTx/>
              <a:buNone/>
              <a:tabLst>
                <a:tab pos="890588" algn="l"/>
                <a:tab pos="3414713" algn="l"/>
              </a:tabLst>
            </a:pPr>
            <a:r>
              <a:rPr lang="th-TH" sz="3600" b="1" dirty="0" smtClean="0">
                <a:latin typeface="Angsana New" pitchFamily="18" charset="-34"/>
              </a:rPr>
              <a:t>อิสรภาพ (</a:t>
            </a:r>
            <a:r>
              <a:rPr lang="en-US" sz="3600" b="1" dirty="0" smtClean="0">
                <a:latin typeface="Angsana New" pitchFamily="18" charset="-34"/>
              </a:rPr>
              <a:t>freedom)</a:t>
            </a:r>
            <a:r>
              <a:rPr lang="th-TH" sz="3600" b="1" dirty="0" smtClean="0">
                <a:latin typeface="Angsana New" pitchFamily="18" charset="-34"/>
              </a:rPr>
              <a:t>  แง่มุมที่สะท้อนวิถีชีวิตจีนที่ต้องการความเป็นส่วนตัว  แสวงหาความวิเวก  เรียนรู้ความพอดี  และมุ่งสลัดพันธนาการรูปแบบต่าง ๆ ด้วยปัญญา</a:t>
            </a:r>
            <a:endParaRPr lang="th-TH" sz="3600" b="1" dirty="0">
              <a:latin typeface="Angsana New" pitchFamily="18" charset="-34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33859"/>
            <a:ext cx="9144000" cy="1323439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>
              <a:spcBef>
                <a:spcPts val="1800"/>
              </a:spcBef>
            </a:pPr>
            <a:r>
              <a:rPr lang="th-TH" sz="4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จวงจื้อ</a:t>
            </a:r>
            <a:r>
              <a:rPr 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algn="ctr"/>
            <a:r>
              <a:rPr lang="th-TH" dirty="0" smtClean="0">
                <a:solidFill>
                  <a:srgbClr val="FFFF00"/>
                </a:solidFill>
              </a:rPr>
              <a:t>(</a:t>
            </a:r>
            <a:r>
              <a:rPr lang="en-US" dirty="0" err="1" smtClean="0">
                <a:solidFill>
                  <a:srgbClr val="FFFF00"/>
                </a:solidFill>
              </a:rPr>
              <a:t>Chuang</a:t>
            </a:r>
            <a:r>
              <a:rPr lang="en-US" dirty="0" smtClean="0">
                <a:solidFill>
                  <a:srgbClr val="FFFF00"/>
                </a:solidFill>
              </a:rPr>
              <a:t> Tzu   369 - 286 BC)</a:t>
            </a:r>
          </a:p>
        </p:txBody>
      </p:sp>
      <p:pic>
        <p:nvPicPr>
          <p:cNvPr id="9218" name="Picture 2" descr="http://www.kledthaishopping.com/shop/k/kledthaishopping/img-lib/spd_20050912122716_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1571612"/>
            <a:ext cx="2214563" cy="3100389"/>
          </a:xfrm>
          <a:prstGeom prst="rect">
            <a:avLst/>
          </a:prstGeom>
          <a:noFill/>
        </p:spPr>
      </p:pic>
      <p:pic>
        <p:nvPicPr>
          <p:cNvPr id="9220" name="Picture 4" descr="http://thai.cri.cn/chinaabc/chapter17/images/zhuangz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643050"/>
            <a:ext cx="2619380" cy="28682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0" y="71438"/>
            <a:ext cx="9144000" cy="128586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0" y="1643049"/>
            <a:ext cx="9144000" cy="5214951"/>
          </a:xfrm>
        </p:spPr>
        <p:txBody>
          <a:bodyPr/>
          <a:lstStyle/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40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การ</a:t>
            </a:r>
            <a:r>
              <a:rPr lang="th-TH" sz="3600" b="1" dirty="0">
                <a:latin typeface="Angsana New" pitchFamily="18" charset="-34"/>
              </a:rPr>
              <a:t>ปกครองที่ดีที่สุด คือการไม่ปกครอง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	และรัฐบาลที่ดีที่สุด ก็คือการไม่มีรัฐบาล</a:t>
            </a: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endParaRPr lang="th-TH" sz="3600" b="1" dirty="0"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th-TH" sz="3600" b="1" dirty="0">
                <a:latin typeface="Angsana New" pitchFamily="18" charset="-34"/>
              </a:rPr>
              <a:t>	ปล่อยให้มนุษย์อยู่กันอย่างอิสระ </a:t>
            </a:r>
            <a:endParaRPr lang="en-US" sz="3600" b="1" dirty="0" smtClean="0">
              <a:latin typeface="Angsana New" pitchFamily="18" charset="-34"/>
            </a:endParaRPr>
          </a:p>
          <a:p>
            <a:pPr marL="1346200" indent="-444500">
              <a:buFontTx/>
              <a:buNone/>
              <a:tabLst>
                <a:tab pos="1346200" algn="l"/>
                <a:tab pos="3414713" algn="l"/>
              </a:tabLst>
            </a:pPr>
            <a:r>
              <a:rPr lang="en-US" sz="3600" b="1" dirty="0" smtClean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</a:rPr>
              <a:t>เพื่อ</a:t>
            </a:r>
            <a:r>
              <a:rPr lang="th-TH" sz="3600" b="1" dirty="0">
                <a:latin typeface="Angsana New" pitchFamily="18" charset="-34"/>
              </a:rPr>
              <a:t>มิ</a:t>
            </a:r>
            <a:r>
              <a:rPr lang="th-TH" sz="3600" b="1" dirty="0" smtClean="0">
                <a:latin typeface="Angsana New" pitchFamily="18" charset="-34"/>
              </a:rPr>
              <a:t>ให้สูญเสีย</a:t>
            </a:r>
            <a:r>
              <a:rPr lang="th-TH" sz="3600" b="1" dirty="0">
                <a:latin typeface="Angsana New" pitchFamily="18" charset="-34"/>
              </a:rPr>
              <a:t>ธรรมชาติที่แท้จริงไป</a:t>
            </a:r>
          </a:p>
        </p:txBody>
      </p:sp>
      <p:pic>
        <p:nvPicPr>
          <p:cNvPr id="8194" name="Picture 2" descr="http://thai.cri.cn/chinaabc/chapter17/images/zhuangz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9181" y="71414"/>
            <a:ext cx="1174323" cy="128588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0" y="1643050"/>
            <a:ext cx="9144000" cy="4429156"/>
          </a:xfrm>
        </p:spPr>
        <p:txBody>
          <a:bodyPr/>
          <a:lstStyle/>
          <a:p>
            <a:pPr marL="1346200" indent="-804863">
              <a:buFontTx/>
              <a:buNone/>
              <a:tabLst>
                <a:tab pos="982663" algn="l"/>
                <a:tab pos="1346200" algn="l"/>
              </a:tabLst>
            </a:pPr>
            <a:r>
              <a:rPr lang="en-US" sz="4000" b="1" i="1" dirty="0" smtClean="0">
                <a:solidFill>
                  <a:srgbClr val="FF0000"/>
                </a:solidFill>
                <a:latin typeface="Angsana New" pitchFamily="18" charset="-34"/>
              </a:rPr>
              <a:t>	</a:t>
            </a:r>
            <a:r>
              <a:rPr lang="en-US" sz="40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-	</a:t>
            </a:r>
            <a:r>
              <a:rPr lang="th-TH" sz="36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การปฏิรูปสังคม</a:t>
            </a:r>
          </a:p>
          <a:p>
            <a:pPr marL="1346200" indent="-804863">
              <a:buFontTx/>
              <a:buNone/>
              <a:tabLst>
                <a:tab pos="982663" algn="l"/>
                <a:tab pos="1346200" algn="l"/>
              </a:tabLst>
            </a:pPr>
            <a:r>
              <a:rPr lang="th-TH" sz="3600" b="1" dirty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	</a:t>
            </a:r>
            <a:r>
              <a:rPr lang="en-US" sz="36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-	</a:t>
            </a:r>
            <a:r>
              <a:rPr lang="th-TH" sz="36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การใคร่ครวญเกี่ยวกับบทบาทของวิทยาศาสตร์</a:t>
            </a:r>
            <a:endParaRPr lang="en-US" sz="3600" b="1" dirty="0" smtClean="0">
              <a:solidFill>
                <a:srgbClr val="AC0000"/>
              </a:solidFill>
              <a:latin typeface="Angsana New" pitchFamily="18" charset="-34"/>
              <a:cs typeface="EucrosiaUPC" pitchFamily="18" charset="-34"/>
            </a:endParaRPr>
          </a:p>
          <a:p>
            <a:pPr marL="1346200" indent="-804863">
              <a:spcBef>
                <a:spcPts val="0"/>
              </a:spcBef>
              <a:buFontTx/>
              <a:buNone/>
              <a:tabLst>
                <a:tab pos="982663" algn="l"/>
                <a:tab pos="1346200" algn="l"/>
              </a:tabLst>
            </a:pPr>
            <a:r>
              <a:rPr lang="en-US" sz="36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		</a:t>
            </a:r>
            <a:r>
              <a:rPr lang="th-TH" sz="36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ต่ออนาคตของมนุษย์</a:t>
            </a:r>
          </a:p>
          <a:p>
            <a:pPr marL="1346200" indent="-804863">
              <a:buFontTx/>
              <a:buNone/>
              <a:tabLst>
                <a:tab pos="982663" algn="l"/>
                <a:tab pos="1346200" algn="l"/>
              </a:tabLst>
            </a:pPr>
            <a:r>
              <a:rPr lang="th-TH" sz="3600" b="1" dirty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	</a:t>
            </a:r>
            <a:r>
              <a:rPr lang="en-US" sz="36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-	</a:t>
            </a:r>
            <a:r>
              <a:rPr lang="th-TH" sz="36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คุณภาพชีวิตของมนุษย์</a:t>
            </a:r>
          </a:p>
          <a:p>
            <a:pPr marL="1346200" indent="-804863">
              <a:buFontTx/>
              <a:buNone/>
              <a:tabLst>
                <a:tab pos="982663" algn="l"/>
                <a:tab pos="1346200" algn="l"/>
              </a:tabLst>
            </a:pPr>
            <a:r>
              <a:rPr lang="th-TH" sz="3600" b="1" dirty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	</a:t>
            </a:r>
            <a:r>
              <a:rPr lang="en-US" sz="36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-	</a:t>
            </a:r>
            <a:r>
              <a:rPr lang="th-TH" sz="36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การใช้ทรัพยากรธรรมชาติอย่างรู้คุณค่า </a:t>
            </a:r>
          </a:p>
          <a:p>
            <a:pPr marL="1346200" indent="-804863">
              <a:buFontTx/>
              <a:buNone/>
              <a:tabLst>
                <a:tab pos="982663" algn="l"/>
                <a:tab pos="1346200" algn="l"/>
              </a:tabLst>
            </a:pPr>
            <a:r>
              <a:rPr lang="th-TH" sz="36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	-	“</a:t>
            </a:r>
            <a:r>
              <a:rPr lang="th-TH" sz="3600" b="1" i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ความไม่สิ้นหวัง</a:t>
            </a:r>
            <a:r>
              <a:rPr lang="th-TH" sz="3600" b="1" dirty="0" smtClean="0">
                <a:solidFill>
                  <a:srgbClr val="AC0000"/>
                </a:solidFill>
                <a:latin typeface="Angsana New" pitchFamily="18" charset="-34"/>
                <a:cs typeface="EucrosiaUPC" pitchFamily="18" charset="-34"/>
              </a:rPr>
              <a:t>”  หรือเป็นความหวังของมนุษยชาติ </a:t>
            </a:r>
            <a:endParaRPr lang="th-TH" sz="3600" b="1" dirty="0">
              <a:solidFill>
                <a:srgbClr val="AC0000"/>
              </a:solidFill>
              <a:latin typeface="Angsana New" pitchFamily="18" charset="-34"/>
              <a:cs typeface="EucrosiaUPC" pitchFamily="18" charset="-34"/>
            </a:endParaRPr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 rot="21600000">
            <a:off x="0" y="0"/>
            <a:ext cx="914400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533400" algn="ctr"/>
            <a:r>
              <a:rPr lang="th-TH" sz="4400" dirty="0" smtClean="0">
                <a:solidFill>
                  <a:srgbClr val="00B0F0"/>
                </a:solidFill>
              </a:rPr>
              <a:t>แรงบันดาลใจจากสังคมอุดมคติ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484313"/>
            <a:ext cx="9144000" cy="5373687"/>
          </a:xfrm>
        </p:spPr>
        <p:txBody>
          <a:bodyPr/>
          <a:lstStyle/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4000" b="1" dirty="0">
                <a:solidFill>
                  <a:srgbClr val="000066"/>
                </a:solidFill>
                <a:latin typeface="Angsana New" pitchFamily="18" charset="-34"/>
              </a:rPr>
              <a:t>ภาพ</a:t>
            </a:r>
            <a:r>
              <a:rPr lang="th-TH" sz="4000" b="1" dirty="0" smtClean="0">
                <a:solidFill>
                  <a:srgbClr val="000066"/>
                </a:solidFill>
                <a:latin typeface="Angsana New" pitchFamily="18" charset="-34"/>
              </a:rPr>
              <a:t>สะท้อนสังคมอุดมคติกับ</a:t>
            </a:r>
            <a:r>
              <a:rPr lang="th-TH" sz="4000" b="1" dirty="0">
                <a:solidFill>
                  <a:srgbClr val="000066"/>
                </a:solidFill>
                <a:latin typeface="Angsana New" pitchFamily="18" charset="-34"/>
              </a:rPr>
              <a:t>ความจริง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การดำรงชีวิตของปัจเจก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การอยู่ใต้การปกครองของรัฐ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การเป็นพลเมืองของโลก</a:t>
            </a:r>
            <a:endParaRPr lang="th-TH" sz="3600" b="1" dirty="0"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484313"/>
            <a:ext cx="9144000" cy="5373687"/>
          </a:xfrm>
        </p:spPr>
        <p:txBody>
          <a:bodyPr/>
          <a:lstStyle/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4000" b="1" dirty="0" smtClean="0">
                <a:solidFill>
                  <a:srgbClr val="000066"/>
                </a:solidFill>
                <a:latin typeface="Angsana New" pitchFamily="18" charset="-34"/>
              </a:rPr>
              <a:t>การดำรงชีวิตของปัจเจก</a:t>
            </a:r>
            <a:endParaRPr lang="th-TH" sz="4000" b="1" dirty="0">
              <a:solidFill>
                <a:srgbClr val="000066"/>
              </a:solidFill>
              <a:latin typeface="Angsana New" pitchFamily="18" charset="-34"/>
            </a:endParaRP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ปัจจัยพื้นฐาน (อาหาร เสื้อผ้า ที่อยู่ ยารักษาโรค)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ความสะดวกสบาย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สภาพแวดล้อมที่ดี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ความสุขทางจิตใจ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วิทยาศาสตร์กับคุณภาพชีวิต</a:t>
            </a:r>
            <a:endParaRPr lang="th-TH" sz="3600" b="1" dirty="0"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484313"/>
            <a:ext cx="9144000" cy="5373687"/>
          </a:xfrm>
        </p:spPr>
        <p:txBody>
          <a:bodyPr/>
          <a:lstStyle/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4000" b="1" dirty="0" smtClean="0">
                <a:solidFill>
                  <a:srgbClr val="000066"/>
                </a:solidFill>
                <a:latin typeface="Angsana New" pitchFamily="18" charset="-34"/>
              </a:rPr>
              <a:t>การอยู่ใต้การปกครองรัฐ</a:t>
            </a:r>
            <a:endParaRPr lang="th-TH" sz="4000" b="1" dirty="0">
              <a:solidFill>
                <a:srgbClr val="000066"/>
              </a:solidFill>
              <a:latin typeface="Angsana New" pitchFamily="18" charset="-34"/>
            </a:endParaRP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ความเสมอภาค / เสรีภาพ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ระบบเศรษฐกิจ  กฎหมายที่เป็นธรรม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จริยธรรมของผู้ปกครอง / ผู้อยู่ใต้การปกครอง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การศึกษา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ความปลอดภัย / มั่นคง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การอยู่ร่วมกันโดยสันติ</a:t>
            </a:r>
            <a:endParaRPr lang="th-TH" sz="3600" b="1" dirty="0">
              <a:latin typeface="Angsana New" pitchFamily="18" charset="-34"/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  <a:alpha val="3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484313"/>
            <a:ext cx="9144000" cy="5373687"/>
          </a:xfrm>
        </p:spPr>
        <p:txBody>
          <a:bodyPr/>
          <a:lstStyle/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4000" b="1" dirty="0" smtClean="0">
                <a:solidFill>
                  <a:srgbClr val="000066"/>
                </a:solidFill>
                <a:latin typeface="Angsana New" pitchFamily="18" charset="-34"/>
              </a:rPr>
              <a:t>การเป็นพลเมืองของโลก</a:t>
            </a:r>
          </a:p>
          <a:p>
            <a:pPr marL="542925" indent="0">
              <a:spcBef>
                <a:spcPts val="0"/>
              </a:spcBef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200" b="1" dirty="0" smtClean="0">
                <a:solidFill>
                  <a:srgbClr val="000066"/>
                </a:solidFill>
                <a:latin typeface="Angsana New" pitchFamily="18" charset="-34"/>
              </a:rPr>
              <a:t>(จากแนวคิดหลายแนว ทั้งตะวันตกและตะวันออก)</a:t>
            </a:r>
            <a:endParaRPr lang="th-TH" sz="3200" b="1" dirty="0">
              <a:solidFill>
                <a:srgbClr val="000066"/>
              </a:solidFill>
              <a:latin typeface="Angsana New" pitchFamily="18" charset="-34"/>
            </a:endParaRP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ความเป็นพลเมืองสากล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การอยู่ร่วมกันโดยสันติ</a:t>
            </a:r>
          </a:p>
          <a:p>
            <a:pPr marL="542925" indent="0">
              <a:buFontTx/>
              <a:buNone/>
              <a:tabLst>
                <a:tab pos="1343025" algn="l"/>
                <a:tab pos="1350963" algn="l"/>
                <a:tab pos="1700213" algn="l"/>
                <a:tab pos="3414713" algn="l"/>
              </a:tabLst>
            </a:pPr>
            <a:r>
              <a:rPr lang="th-TH" sz="3600" b="1" dirty="0">
                <a:solidFill>
                  <a:schemeClr val="accent2"/>
                </a:solidFill>
                <a:latin typeface="Angsana New" pitchFamily="18" charset="-34"/>
              </a:rPr>
              <a:t>	</a:t>
            </a:r>
            <a:r>
              <a:rPr lang="th-TH" sz="3600" b="1" dirty="0" smtClean="0">
                <a:solidFill>
                  <a:schemeClr val="accent2"/>
                </a:solidFill>
                <a:latin typeface="Angsana New" pitchFamily="18" charset="-34"/>
              </a:rPr>
              <a:t>-	การเห็นความสำคัญของธรรมชาติ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8" name="AutoShape 10"/>
          <p:cNvSpPr>
            <a:spLocks noChangeArrowheads="1"/>
          </p:cNvSpPr>
          <p:nvPr/>
        </p:nvSpPr>
        <p:spPr bwMode="auto">
          <a:xfrm>
            <a:off x="1692275" y="2924175"/>
            <a:ext cx="5472113" cy="2236788"/>
          </a:xfrm>
          <a:prstGeom prst="cloudCallout">
            <a:avLst>
              <a:gd name="adj1" fmla="val -42778"/>
              <a:gd name="adj2" fmla="val 71148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429000"/>
            <a:ext cx="9144000" cy="965200"/>
          </a:xfrm>
        </p:spPr>
        <p:txBody>
          <a:bodyPr/>
          <a:lstStyle/>
          <a:p>
            <a:pPr algn="ctr">
              <a:buFontTx/>
              <a:buNone/>
            </a:pPr>
            <a:r>
              <a:rPr lang="th-TH" sz="4400" b="1">
                <a:solidFill>
                  <a:schemeClr val="accent2"/>
                </a:solidFill>
              </a:rPr>
              <a:t>สังคมไทยควรเป็นอย่างไร</a:t>
            </a: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3132138" y="1628775"/>
            <a:ext cx="201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solidFill>
                  <a:srgbClr val="FF0000"/>
                </a:solidFill>
              </a:rPr>
              <a:t>สังคมนิยม</a:t>
            </a: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4932363" y="981075"/>
            <a:ext cx="26654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solidFill>
                  <a:schemeClr val="hlink"/>
                </a:solidFill>
              </a:rPr>
              <a:t>เศรษฐกิจพอเพียง</a:t>
            </a: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1042988" y="2349500"/>
            <a:ext cx="201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solidFill>
                  <a:srgbClr val="336600"/>
                </a:solidFill>
              </a:rPr>
              <a:t>ประชาธิปไตย</a:t>
            </a: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5219700" y="5229225"/>
            <a:ext cx="2376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solidFill>
                  <a:schemeClr val="tx2"/>
                </a:solidFill>
              </a:rPr>
              <a:t>เศรษฐกิจเสรีนิยม</a:t>
            </a:r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6227763" y="2133600"/>
            <a:ext cx="201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>
                <a:solidFill>
                  <a:srgbClr val="CC00CC"/>
                </a:solidFill>
              </a:rPr>
              <a:t>ศักดินา</a:t>
            </a:r>
          </a:p>
        </p:txBody>
      </p:sp>
      <p:sp>
        <p:nvSpPr>
          <p:cNvPr id="73737" name="Text Box 9"/>
          <p:cNvSpPr txBox="1">
            <a:spLocks noChangeArrowheads="1"/>
          </p:cNvSpPr>
          <p:nvPr/>
        </p:nvSpPr>
        <p:spPr bwMode="auto">
          <a:xfrm>
            <a:off x="1042988" y="1268413"/>
            <a:ext cx="201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/>
              <a:t>ประชานิยม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idx="1"/>
          </p:nvPr>
        </p:nvSpPr>
        <p:spPr>
          <a:xfrm>
            <a:off x="0" y="1412875"/>
            <a:ext cx="9144000" cy="5445125"/>
          </a:xfrm>
        </p:spPr>
        <p:txBody>
          <a:bodyPr/>
          <a:lstStyle/>
          <a:p>
            <a:pPr marL="900113" indent="0" defTabSz="873125">
              <a:buFontTx/>
              <a:buNone/>
              <a:tabLst>
                <a:tab pos="1350963" algn="l"/>
                <a:tab pos="1787525" algn="l"/>
              </a:tabLst>
            </a:pPr>
            <a:r>
              <a:rPr lang="th-TH" sz="3600" b="1" dirty="0">
                <a:latin typeface="Angsana New" pitchFamily="18" charset="-34"/>
              </a:rPr>
              <a:t>	</a:t>
            </a:r>
            <a:r>
              <a:rPr lang="th-TH" sz="3600" b="1" dirty="0" smtClean="0">
                <a:latin typeface="Angsana New" pitchFamily="18" charset="-34"/>
                <a:cs typeface="+mj-cs"/>
              </a:rPr>
              <a:t>-	</a:t>
            </a:r>
            <a:r>
              <a:rPr lang="th-TH" sz="3600" b="1" i="1" dirty="0" smtClean="0">
                <a:solidFill>
                  <a:srgbClr val="AC0000"/>
                </a:solidFill>
                <a:latin typeface="Angsana New" pitchFamily="18" charset="-34"/>
                <a:cs typeface="+mj-cs"/>
              </a:rPr>
              <a:t>สวนสวรรค์เอเดน</a:t>
            </a:r>
            <a:r>
              <a:rPr lang="th-TH" sz="3600" b="1" i="1" dirty="0" smtClean="0">
                <a:latin typeface="Angsana New" pitchFamily="18" charset="-34"/>
                <a:cs typeface="+mj-cs"/>
              </a:rPr>
              <a:t> (</a:t>
            </a:r>
            <a:r>
              <a:rPr lang="en-US" sz="3600" b="1" i="1" dirty="0" smtClean="0">
                <a:latin typeface="Angsana New" pitchFamily="18" charset="-34"/>
                <a:cs typeface="+mj-cs"/>
              </a:rPr>
              <a:t>Eden)</a:t>
            </a:r>
            <a:endParaRPr lang="th-TH" sz="3600" b="1" i="1" dirty="0" smtClean="0">
              <a:latin typeface="Angsana New" pitchFamily="18" charset="-34"/>
              <a:cs typeface="+mj-cs"/>
            </a:endParaRPr>
          </a:p>
          <a:p>
            <a:pPr marL="900113" indent="0" defTabSz="873125">
              <a:buFontTx/>
              <a:buNone/>
              <a:tabLst>
                <a:tab pos="1350963" algn="l"/>
                <a:tab pos="1787525" algn="l"/>
              </a:tabLst>
            </a:pPr>
            <a:r>
              <a:rPr lang="th-TH" sz="3600" b="1" dirty="0" smtClean="0">
                <a:latin typeface="Angsana New" pitchFamily="18" charset="-34"/>
                <a:cs typeface="+mj-cs"/>
              </a:rPr>
              <a:t>	-</a:t>
            </a:r>
            <a:r>
              <a:rPr lang="th-TH" sz="3600" b="1" dirty="0">
                <a:latin typeface="Angsana New" pitchFamily="18" charset="-34"/>
                <a:cs typeface="+mj-cs"/>
              </a:rPr>
              <a:t>	</a:t>
            </a:r>
            <a:r>
              <a:rPr lang="th-TH" sz="3600" b="1" i="1" dirty="0">
                <a:solidFill>
                  <a:srgbClr val="A50021"/>
                </a:solidFill>
                <a:latin typeface="Angsana New" pitchFamily="18" charset="-34"/>
                <a:cs typeface="+mj-cs"/>
              </a:rPr>
              <a:t>นิทานพื้นบ้านเยอรมัน</a:t>
            </a:r>
          </a:p>
          <a:p>
            <a:pPr marL="900113" indent="0" defTabSz="873125">
              <a:buFontTx/>
              <a:buNone/>
              <a:tabLst>
                <a:tab pos="1350963" algn="l"/>
                <a:tab pos="1787525" algn="l"/>
              </a:tabLst>
            </a:pPr>
            <a:r>
              <a:rPr lang="th-TH" sz="3600" b="1" dirty="0">
                <a:latin typeface="Angsana New" pitchFamily="18" charset="-34"/>
                <a:cs typeface="+mj-cs"/>
              </a:rPr>
              <a:t>	-	</a:t>
            </a:r>
            <a:r>
              <a:rPr lang="th-TH" sz="3600" b="1" i="1" dirty="0">
                <a:solidFill>
                  <a:srgbClr val="A50021"/>
                </a:solidFill>
                <a:latin typeface="Angsana New" pitchFamily="18" charset="-34"/>
                <a:cs typeface="+mj-cs"/>
              </a:rPr>
              <a:t>อุตมรัฐ</a:t>
            </a:r>
            <a:r>
              <a:rPr lang="th-TH" sz="3600" b="1" i="1" dirty="0">
                <a:latin typeface="Angsana New" pitchFamily="18" charset="-34"/>
                <a:cs typeface="+mj-cs"/>
              </a:rPr>
              <a:t>  (</a:t>
            </a:r>
            <a:r>
              <a:rPr lang="en-US" sz="3600" b="1" i="1" dirty="0">
                <a:latin typeface="Angsana New" pitchFamily="18" charset="-34"/>
                <a:cs typeface="+mj-cs"/>
              </a:rPr>
              <a:t>The Republic)</a:t>
            </a:r>
            <a:r>
              <a:rPr lang="th-TH" sz="3600" b="1" dirty="0">
                <a:latin typeface="Angsana New" pitchFamily="18" charset="-34"/>
                <a:cs typeface="+mj-cs"/>
              </a:rPr>
              <a:t>  ของ  </a:t>
            </a:r>
            <a:r>
              <a:rPr lang="en-US" sz="3600" b="1" dirty="0">
                <a:latin typeface="Angsana New" pitchFamily="18" charset="-34"/>
                <a:cs typeface="+mj-cs"/>
              </a:rPr>
              <a:t>Plato</a:t>
            </a:r>
            <a:endParaRPr lang="th-TH" sz="3600" b="1" dirty="0">
              <a:latin typeface="Angsana New" pitchFamily="18" charset="-34"/>
              <a:cs typeface="+mj-cs"/>
            </a:endParaRPr>
          </a:p>
          <a:p>
            <a:pPr marL="900113" indent="0" defTabSz="873125">
              <a:buFontTx/>
              <a:buNone/>
              <a:tabLst>
                <a:tab pos="1350963" algn="l"/>
                <a:tab pos="1787525" algn="l"/>
              </a:tabLst>
            </a:pPr>
            <a:r>
              <a:rPr lang="th-TH" sz="3600" b="1" dirty="0">
                <a:latin typeface="Angsana New" pitchFamily="18" charset="-34"/>
                <a:cs typeface="+mj-cs"/>
              </a:rPr>
              <a:t>	-	</a:t>
            </a:r>
            <a:r>
              <a:rPr lang="en-US" sz="3600" b="1" i="1" dirty="0">
                <a:solidFill>
                  <a:srgbClr val="A50021"/>
                </a:solidFill>
                <a:latin typeface="Angsana New" pitchFamily="18" charset="-34"/>
                <a:cs typeface="+mj-cs"/>
              </a:rPr>
              <a:t>Utopia</a:t>
            </a:r>
            <a:r>
              <a:rPr lang="th-TH" sz="3600" b="1" dirty="0">
                <a:latin typeface="Angsana New" pitchFamily="18" charset="-34"/>
                <a:cs typeface="+mj-cs"/>
              </a:rPr>
              <a:t>  ของ   </a:t>
            </a:r>
            <a:r>
              <a:rPr lang="en-US" sz="3600" b="1" dirty="0">
                <a:latin typeface="Angsana New" pitchFamily="18" charset="-34"/>
                <a:cs typeface="+mj-cs"/>
              </a:rPr>
              <a:t>Sir Thomas More</a:t>
            </a:r>
            <a:endParaRPr lang="th-TH" sz="3600" b="1" dirty="0">
              <a:latin typeface="Angsana New" pitchFamily="18" charset="-34"/>
              <a:cs typeface="+mj-cs"/>
            </a:endParaRPr>
          </a:p>
          <a:p>
            <a:pPr marL="900113" indent="0" defTabSz="873125">
              <a:buFontTx/>
              <a:buNone/>
              <a:tabLst>
                <a:tab pos="1350963" algn="l"/>
                <a:tab pos="1787525" algn="l"/>
              </a:tabLst>
            </a:pPr>
            <a:r>
              <a:rPr lang="th-TH" sz="3600" b="1" dirty="0">
                <a:latin typeface="Angsana New" pitchFamily="18" charset="-34"/>
                <a:cs typeface="+mj-cs"/>
              </a:rPr>
              <a:t>	-	</a:t>
            </a:r>
            <a:r>
              <a:rPr lang="en-US" sz="3600" b="1" i="1" dirty="0">
                <a:solidFill>
                  <a:srgbClr val="A50021"/>
                </a:solidFill>
                <a:latin typeface="Angsana New" pitchFamily="18" charset="-34"/>
                <a:cs typeface="+mj-cs"/>
              </a:rPr>
              <a:t>The New Atlantis</a:t>
            </a:r>
            <a:r>
              <a:rPr lang="en-US" sz="3600" b="1" dirty="0">
                <a:latin typeface="Angsana New" pitchFamily="18" charset="-34"/>
                <a:cs typeface="+mj-cs"/>
              </a:rPr>
              <a:t>  </a:t>
            </a:r>
            <a:r>
              <a:rPr lang="th-TH" sz="3600" b="1" dirty="0">
                <a:latin typeface="Angsana New" pitchFamily="18" charset="-34"/>
                <a:cs typeface="+mj-cs"/>
              </a:rPr>
              <a:t>ของ  </a:t>
            </a:r>
            <a:r>
              <a:rPr lang="en-US" sz="3600" b="1" dirty="0">
                <a:latin typeface="Angsana New" pitchFamily="18" charset="-34"/>
                <a:cs typeface="+mj-cs"/>
              </a:rPr>
              <a:t>Sir Francis Bacon</a:t>
            </a:r>
            <a:endParaRPr lang="th-TH" sz="3600" b="1" dirty="0">
              <a:latin typeface="Angsana New" pitchFamily="18" charset="-34"/>
              <a:cs typeface="+mj-cs"/>
            </a:endParaRPr>
          </a:p>
          <a:p>
            <a:pPr marL="900113" indent="0" defTabSz="873125">
              <a:buFontTx/>
              <a:buNone/>
              <a:tabLst>
                <a:tab pos="1350963" algn="l"/>
                <a:tab pos="1787525" algn="l"/>
              </a:tabLst>
            </a:pPr>
            <a:r>
              <a:rPr lang="th-TH" sz="3600" b="1" dirty="0">
                <a:latin typeface="Angsana New" pitchFamily="18" charset="-34"/>
                <a:cs typeface="+mj-cs"/>
              </a:rPr>
              <a:t>	-	</a:t>
            </a:r>
            <a:r>
              <a:rPr lang="th-TH" sz="3600" b="1" i="1" dirty="0" smtClean="0">
                <a:solidFill>
                  <a:srgbClr val="0070C0"/>
                </a:solidFill>
                <a:latin typeface="Angsana New" pitchFamily="18" charset="-34"/>
                <a:cs typeface="+mj-cs"/>
              </a:rPr>
              <a:t>สังคมคอมมิวนิสต์ </a:t>
            </a:r>
            <a:r>
              <a:rPr lang="th-TH" sz="3600" b="1" dirty="0" smtClean="0">
                <a:latin typeface="Angsana New" pitchFamily="18" charset="-34"/>
                <a:cs typeface="+mj-cs"/>
              </a:rPr>
              <a:t>ของ </a:t>
            </a:r>
            <a:r>
              <a:rPr lang="en-US" sz="3600" b="1" dirty="0">
                <a:latin typeface="Angsana New" pitchFamily="18" charset="-34"/>
                <a:cs typeface="+mj-cs"/>
              </a:rPr>
              <a:t>Marx</a:t>
            </a:r>
            <a:r>
              <a:rPr lang="th-TH" sz="3600" b="1" dirty="0">
                <a:latin typeface="Angsana New" pitchFamily="18" charset="-34"/>
                <a:cs typeface="+mj-cs"/>
              </a:rPr>
              <a:t> และ </a:t>
            </a:r>
            <a:r>
              <a:rPr lang="en-US" sz="3600" b="1" dirty="0" err="1">
                <a:latin typeface="Angsana New" pitchFamily="18" charset="-34"/>
                <a:cs typeface="+mj-cs"/>
              </a:rPr>
              <a:t>Engels</a:t>
            </a:r>
            <a:endParaRPr lang="th-TH" sz="3600" b="1" dirty="0">
              <a:latin typeface="Angsana New" pitchFamily="18" charset="-34"/>
              <a:cs typeface="+mj-cs"/>
            </a:endParaRPr>
          </a:p>
        </p:txBody>
      </p:sp>
      <p:sp>
        <p:nvSpPr>
          <p:cNvPr id="77827" name="Rectangle 3"/>
          <p:cNvSpPr>
            <a:spLocks noChangeArrowheads="1"/>
          </p:cNvSpPr>
          <p:nvPr/>
        </p:nvSpPr>
        <p:spPr bwMode="auto">
          <a:xfrm rot="10800000" flipH="1" flipV="1">
            <a:off x="428596" y="500042"/>
            <a:ext cx="8286808" cy="839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marL="900113" indent="-900113" algn="ctr"/>
            <a:r>
              <a:rPr lang="th-TH" sz="4400" dirty="0" smtClean="0">
                <a:solidFill>
                  <a:srgbClr val="FFFF00"/>
                </a:solidFill>
              </a:rPr>
              <a:t>ตัวอย่างสังคมอุดมคติทาง</a:t>
            </a:r>
            <a:r>
              <a:rPr lang="th-TH" sz="4400" dirty="0">
                <a:solidFill>
                  <a:srgbClr val="FFFF00"/>
                </a:solidFill>
              </a:rPr>
              <a:t>โลกตะวันตก</a:t>
            </a: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idx="1"/>
          </p:nvPr>
        </p:nvSpPr>
        <p:spPr>
          <a:xfrm>
            <a:off x="214282" y="6000768"/>
            <a:ext cx="8786874" cy="1000132"/>
          </a:xfrm>
        </p:spPr>
        <p:txBody>
          <a:bodyPr/>
          <a:lstStyle/>
          <a:p>
            <a:pPr>
              <a:buNone/>
            </a:pPr>
            <a:r>
              <a:rPr lang="en-US" sz="2800" b="1" i="1" dirty="0" smtClean="0">
                <a:latin typeface="Angsana New" pitchFamily="18" charset="-34"/>
                <a:cs typeface="Angsana New" pitchFamily="18" charset="-34"/>
              </a:rPr>
              <a:t>The Garden of Eden with the Fall of Man 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2800" b="1" i="1" dirty="0" smtClean="0">
                <a:latin typeface="Angsana New" pitchFamily="18" charset="-34"/>
                <a:cs typeface="Angsana New" pitchFamily="18" charset="-34"/>
              </a:rPr>
              <a:t>c. 1615</a:t>
            </a:r>
            <a:r>
              <a:rPr lang="en-US" sz="2800" b="1" dirty="0" smtClean="0">
                <a:latin typeface="Angsana New" pitchFamily="18" charset="-34"/>
                <a:cs typeface="Angsana New" pitchFamily="18" charset="-34"/>
              </a:rPr>
              <a:t>)</a:t>
            </a:r>
            <a:r>
              <a:rPr lang="en-US" sz="2800" i="1" dirty="0" smtClean="0">
                <a:latin typeface="Angsana New" pitchFamily="18" charset="-34"/>
                <a:cs typeface="Angsana New" pitchFamily="18" charset="-34"/>
              </a:rPr>
              <a:t> Rubens and Jan </a:t>
            </a:r>
            <a:r>
              <a:rPr lang="en-US" sz="2800" i="1" dirty="0" err="1" smtClean="0">
                <a:latin typeface="Angsana New" pitchFamily="18" charset="-34"/>
                <a:cs typeface="Angsana New" pitchFamily="18" charset="-34"/>
              </a:rPr>
              <a:t>Brueghel</a:t>
            </a:r>
            <a:r>
              <a:rPr lang="en-US" sz="2800" i="1" dirty="0" smtClean="0">
                <a:latin typeface="Angsana New" pitchFamily="18" charset="-34"/>
                <a:cs typeface="Angsana New" pitchFamily="18" charset="-34"/>
              </a:rPr>
              <a:t> the Elder.</a:t>
            </a:r>
            <a:endParaRPr lang="en-US" sz="2800" dirty="0">
              <a:latin typeface="Angsana New" pitchFamily="18" charset="-34"/>
              <a:cs typeface="Angsana New" pitchFamily="18" charset="-34"/>
            </a:endParaRPr>
          </a:p>
        </p:txBody>
      </p:sp>
      <p:pic>
        <p:nvPicPr>
          <p:cNvPr id="114692" name="Picture 4" descr="http://d1shzm2uca9f83.cloudfront.net/large/jbrueghel_rubens_zon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48465"/>
            <a:ext cx="8143932" cy="523798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0" y="4714884"/>
            <a:ext cx="9144000" cy="2143116"/>
          </a:xfrm>
        </p:spPr>
        <p:txBody>
          <a:bodyPr/>
          <a:lstStyle/>
          <a:p>
            <a:pPr marL="900113" indent="-633413">
              <a:buFontTx/>
              <a:buNone/>
            </a:pPr>
            <a:r>
              <a:rPr lang="th-TH" sz="4000" b="1" i="1" dirty="0">
                <a:solidFill>
                  <a:srgbClr val="FF3300"/>
                </a:solidFill>
                <a:latin typeface="Angsana New" pitchFamily="18" charset="-34"/>
              </a:rPr>
              <a:t>นิทานพื้นบ้าน</a:t>
            </a:r>
            <a:r>
              <a:rPr lang="th-TH" sz="4000" b="1" i="1" dirty="0" smtClean="0">
                <a:solidFill>
                  <a:srgbClr val="FF3300"/>
                </a:solidFill>
                <a:latin typeface="Angsana New" pitchFamily="18" charset="-34"/>
              </a:rPr>
              <a:t>เยอรมัน</a:t>
            </a:r>
            <a:endParaRPr lang="th-TH" sz="3600" b="1" i="1" dirty="0">
              <a:solidFill>
                <a:srgbClr val="FF3300"/>
              </a:solidFill>
              <a:latin typeface="Angsana New" pitchFamily="18" charset="-34"/>
            </a:endParaRPr>
          </a:p>
          <a:p>
            <a:pPr marL="900113" indent="-633413">
              <a:buFontTx/>
              <a:buNone/>
            </a:pPr>
            <a:r>
              <a:rPr lang="th-TH" sz="3600" b="1" dirty="0" smtClean="0">
                <a:latin typeface="Angsana New" pitchFamily="18" charset="-34"/>
              </a:rPr>
              <a:t>- </a:t>
            </a:r>
            <a:r>
              <a:rPr lang="en-US" sz="3600" b="1" dirty="0" err="1">
                <a:latin typeface="Angsana New" pitchFamily="18" charset="-34"/>
              </a:rPr>
              <a:t>Schlaraffenland</a:t>
            </a:r>
            <a:r>
              <a:rPr lang="en-US" sz="3600" b="1" dirty="0">
                <a:latin typeface="Angsana New" pitchFamily="18" charset="-34"/>
              </a:rPr>
              <a:t>  </a:t>
            </a:r>
            <a:endParaRPr lang="th-TH" sz="3600" b="1" dirty="0">
              <a:latin typeface="Angsana New" pitchFamily="18" charset="-34"/>
            </a:endParaRPr>
          </a:p>
        </p:txBody>
      </p:sp>
      <p:pic>
        <p:nvPicPr>
          <p:cNvPr id="7173" name="Picture 5" descr="bruegel-land-of-cockaigne-big"/>
          <p:cNvPicPr>
            <a:picLocks noChangeAspect="1" noChangeArrowheads="1"/>
          </p:cNvPicPr>
          <p:nvPr/>
        </p:nvPicPr>
        <p:blipFill>
          <a:blip r:embed="rId3" cstate="print">
            <a:lum bright="10000" contrast="40000"/>
          </a:blip>
          <a:srcRect/>
          <a:stretch>
            <a:fillRect/>
          </a:stretch>
        </p:blipFill>
        <p:spPr bwMode="auto">
          <a:xfrm>
            <a:off x="571472" y="571480"/>
            <a:ext cx="3744912" cy="2820988"/>
          </a:xfrm>
          <a:prstGeom prst="rect">
            <a:avLst/>
          </a:prstGeom>
          <a:noFill/>
        </p:spPr>
      </p:pic>
      <p:pic>
        <p:nvPicPr>
          <p:cNvPr id="7175" name="Picture 7" descr="เป็ด"/>
          <p:cNvPicPr>
            <a:picLocks noChangeAspect="1" noChangeArrowheads="1"/>
          </p:cNvPicPr>
          <p:nvPr/>
        </p:nvPicPr>
        <p:blipFill>
          <a:blip r:embed="rId4">
            <a:lum bright="-12000" contrast="54000"/>
          </a:blip>
          <a:srcRect/>
          <a:stretch>
            <a:fillRect/>
          </a:stretch>
        </p:blipFill>
        <p:spPr bwMode="auto">
          <a:xfrm>
            <a:off x="4322791" y="3071810"/>
            <a:ext cx="4249737" cy="272732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0" y="500043"/>
            <a:ext cx="9144000" cy="6357958"/>
          </a:xfrm>
        </p:spPr>
        <p:txBody>
          <a:bodyPr/>
          <a:lstStyle/>
          <a:p>
            <a:pPr marL="900113" indent="0">
              <a:buFontTx/>
              <a:buNone/>
              <a:tabLst>
                <a:tab pos="1343025" algn="l"/>
              </a:tabLst>
            </a:pPr>
            <a:r>
              <a:rPr lang="en-US" sz="4000" b="1" i="1" dirty="0">
                <a:solidFill>
                  <a:srgbClr val="006600"/>
                </a:solidFill>
                <a:latin typeface="Angsana New" pitchFamily="18" charset="-34"/>
              </a:rPr>
              <a:t>Plato </a:t>
            </a:r>
            <a:endParaRPr lang="th-TH" sz="4000" b="1" i="1" dirty="0" smtClean="0">
              <a:solidFill>
                <a:srgbClr val="006600"/>
              </a:solidFill>
              <a:latin typeface="Angsana New" pitchFamily="18" charset="-34"/>
            </a:endParaRPr>
          </a:p>
          <a:p>
            <a:pPr marL="900113" indent="0">
              <a:spcBef>
                <a:spcPts val="0"/>
              </a:spcBef>
              <a:buFontTx/>
              <a:buNone/>
              <a:tabLst>
                <a:tab pos="1343025" algn="l"/>
              </a:tabLst>
            </a:pPr>
            <a:r>
              <a:rPr lang="en-US" sz="3600" b="1" dirty="0" smtClean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600" b="1" dirty="0">
                <a:solidFill>
                  <a:srgbClr val="006600"/>
                </a:solidFill>
                <a:latin typeface="Angsana New" pitchFamily="18" charset="-34"/>
                <a:cs typeface="Angsana New" pitchFamily="18" charset="-34"/>
              </a:rPr>
              <a:t>427 - 347 BC)</a:t>
            </a:r>
            <a:endParaRPr lang="th-TH" sz="3600" b="1" i="1" dirty="0">
              <a:solidFill>
                <a:srgbClr val="006600"/>
              </a:solidFill>
              <a:latin typeface="Angsana New" pitchFamily="18" charset="-34"/>
              <a:cs typeface="Angsana New" pitchFamily="18" charset="-34"/>
            </a:endParaRPr>
          </a:p>
          <a:p>
            <a:pPr marL="900113" indent="0">
              <a:buFontTx/>
              <a:buNone/>
              <a:tabLst>
                <a:tab pos="1343025" algn="l"/>
              </a:tabLst>
            </a:pPr>
            <a:r>
              <a:rPr lang="th-TH" sz="3600" b="1" dirty="0">
                <a:latin typeface="Angsana New" pitchFamily="18" charset="-34"/>
              </a:rPr>
              <a:t>	</a:t>
            </a:r>
            <a:endParaRPr lang="th-TH" sz="3600" b="1" dirty="0">
              <a:solidFill>
                <a:schemeClr val="accent2"/>
              </a:solidFill>
              <a:latin typeface="Angsana New" pitchFamily="18" charset="-34"/>
            </a:endParaRPr>
          </a:p>
        </p:txBody>
      </p:sp>
      <p:pic>
        <p:nvPicPr>
          <p:cNvPr id="8198" name="Picture 6" descr="Plato-Aristotl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6614" y="500042"/>
            <a:ext cx="2128748" cy="5305424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การออกแบบเริ่มต้น">
  <a:themeElements>
    <a:clrScheme name="การออกแบบเริ่มต้น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การออกแบบเริ่มต้น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itchFamily="18" charset="-34"/>
            <a:cs typeface="Angsana New" pitchFamily="18" charset="-34"/>
          </a:defRPr>
        </a:defPPr>
      </a:lstStyle>
    </a:lnDef>
  </a:objectDefaults>
  <a:extraClrSchemeLst>
    <a:extraClrScheme>
      <a:clrScheme name="การออกแบบเริ่มต้น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การออกแบบเริ่มต้น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การออกแบบเริ่มต้น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กระดาษ">
  <a:themeElements>
    <a:clrScheme name="มุมมอง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ตรงกลาง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ตรงกลาง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มุมมอ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มุมมอง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มุมมอง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โมดูล">
  <a:themeElements>
    <a:clrScheme name="โมดูล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โมดูล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โมดูล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เริ่มต้น">
  <a:themeElements>
    <a:clrScheme name="เริ่มต้น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เริ่มต้น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เริ่มต้น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เทศบาล">
  <a:themeElements>
    <a:clrScheme name="เทศบาล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เทศบาล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ทศบาล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ชุดรูปแบบของ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กำหนดเอง 4">
    <a:dk1>
      <a:sysClr val="windowText" lastClr="000000"/>
    </a:dk1>
    <a:lt1>
      <a:sysClr val="window" lastClr="FFFFFF"/>
    </a:lt1>
    <a:dk2>
      <a:srgbClr val="646B86"/>
    </a:dk2>
    <a:lt2>
      <a:srgbClr val="B00000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ppt/theme/themeOverride10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1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2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3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4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5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16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17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18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19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2.xml><?xml version="1.0" encoding="utf-8"?>
<a:themeOverride xmlns:a="http://schemas.openxmlformats.org/drawingml/2006/main">
  <a:clrScheme name="ไหลเวียน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0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21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22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23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24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25.xml><?xml version="1.0" encoding="utf-8"?>
<a:themeOverride xmlns:a="http://schemas.openxmlformats.org/drawingml/2006/main">
  <a:clrScheme name="กำหนดเอง 11">
    <a:dk1>
      <a:sysClr val="windowText" lastClr="000000"/>
    </a:dk1>
    <a:lt1>
      <a:srgbClr val="FFF4AB"/>
    </a:lt1>
    <a:dk2>
      <a:srgbClr val="FFED73"/>
    </a:dk2>
    <a:lt2>
      <a:srgbClr val="3667C4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FFED73"/>
    </a:accent6>
    <a:hlink>
      <a:srgbClr val="D2611C"/>
    </a:hlink>
    <a:folHlink>
      <a:srgbClr val="3B435B"/>
    </a:folHlink>
  </a:clrScheme>
</a:themeOverride>
</file>

<file path=ppt/theme/themeOverride26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27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28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29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3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30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31.xml><?xml version="1.0" encoding="utf-8"?>
<a:themeOverride xmlns:a="http://schemas.openxmlformats.org/drawingml/2006/main">
  <a:clrScheme name="กำหนดเอง 6">
    <a:dk1>
      <a:srgbClr val="F6DE55"/>
    </a:dk1>
    <a:lt1>
      <a:srgbClr val="009900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32.xml><?xml version="1.0" encoding="utf-8"?>
<a:themeOverride xmlns:a="http://schemas.openxmlformats.org/drawingml/2006/main">
  <a:clrScheme name="กำหนดเอง 6">
    <a:dk1>
      <a:srgbClr val="F6DE55"/>
    </a:dk1>
    <a:lt1>
      <a:srgbClr val="009900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33.xml><?xml version="1.0" encoding="utf-8"?>
<a:themeOverride xmlns:a="http://schemas.openxmlformats.org/drawingml/2006/main">
  <a:clrScheme name="กำหนดเอง 6">
    <a:dk1>
      <a:srgbClr val="F6DE55"/>
    </a:dk1>
    <a:lt1>
      <a:srgbClr val="009900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34.xml><?xml version="1.0" encoding="utf-8"?>
<a:themeOverride xmlns:a="http://schemas.openxmlformats.org/drawingml/2006/main">
  <a:clrScheme name="กำหนดเอง 6">
    <a:dk1>
      <a:srgbClr val="F6DE55"/>
    </a:dk1>
    <a:lt1>
      <a:srgbClr val="009900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35.xml><?xml version="1.0" encoding="utf-8"?>
<a:themeOverride xmlns:a="http://schemas.openxmlformats.org/drawingml/2006/main">
  <a:clrScheme name="กำหนดเอง 5">
    <a:dk1>
      <a:sysClr val="windowText" lastClr="000000"/>
    </a:dk1>
    <a:lt1>
      <a:srgbClr val="FCE8A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36.xml><?xml version="1.0" encoding="utf-8"?>
<a:themeOverride xmlns:a="http://schemas.openxmlformats.org/drawingml/2006/main">
  <a:clrScheme name="กำหนดเอง 5">
    <a:dk1>
      <a:sysClr val="windowText" lastClr="000000"/>
    </a:dk1>
    <a:lt1>
      <a:srgbClr val="FCE8A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37.xml><?xml version="1.0" encoding="utf-8"?>
<a:themeOverride xmlns:a="http://schemas.openxmlformats.org/drawingml/2006/main">
  <a:clrScheme name="กำหนดเอง 5">
    <a:dk1>
      <a:sysClr val="windowText" lastClr="000000"/>
    </a:dk1>
    <a:lt1>
      <a:srgbClr val="FCE8A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38.xml><?xml version="1.0" encoding="utf-8"?>
<a:themeOverride xmlns:a="http://schemas.openxmlformats.org/drawingml/2006/main">
  <a:clrScheme name="กำหนดเอง 5">
    <a:dk1>
      <a:sysClr val="windowText" lastClr="000000"/>
    </a:dk1>
    <a:lt1>
      <a:srgbClr val="FCE8A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39.xml><?xml version="1.0" encoding="utf-8"?>
<a:themeOverride xmlns:a="http://schemas.openxmlformats.org/drawingml/2006/main">
  <a:clrScheme name="กำหนดเอง 5">
    <a:dk1>
      <a:sysClr val="windowText" lastClr="000000"/>
    </a:dk1>
    <a:lt1>
      <a:srgbClr val="FCE8A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4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40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41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42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43.xml><?xml version="1.0" encoding="utf-8"?>
<a:themeOverride xmlns:a="http://schemas.openxmlformats.org/drawingml/2006/main">
  <a:clrScheme name="กำหนดเอง 12">
    <a:dk1>
      <a:sysClr val="windowText" lastClr="000000"/>
    </a:dk1>
    <a:lt1>
      <a:srgbClr val="F7D8C5"/>
    </a:lt1>
    <a:dk2>
      <a:srgbClr val="575F6D"/>
    </a:dk2>
    <a:lt2>
      <a:srgbClr val="7030A0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44.xml><?xml version="1.0" encoding="utf-8"?>
<a:themeOverride xmlns:a="http://schemas.openxmlformats.org/drawingml/2006/main">
  <a:clrScheme name="กำหนดเอง 3">
    <a:dk1>
      <a:sysClr val="windowText" lastClr="000000"/>
    </a:dk1>
    <a:lt1>
      <a:sysClr val="window" lastClr="FFFFFF"/>
    </a:lt1>
    <a:dk2>
      <a:srgbClr val="FFFFFF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45.xml><?xml version="1.0" encoding="utf-8"?>
<a:themeOverride xmlns:a="http://schemas.openxmlformats.org/drawingml/2006/main">
  <a:clrScheme name="ชีวิตชีวา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46.xml><?xml version="1.0" encoding="utf-8"?>
<a:themeOverride xmlns:a="http://schemas.openxmlformats.org/drawingml/2006/main">
  <a:clrScheme name="ชีวิตชีวา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47.xml><?xml version="1.0" encoding="utf-8"?>
<a:themeOverride xmlns:a="http://schemas.openxmlformats.org/drawingml/2006/main">
  <a:clrScheme name="ชีวิตชีวา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48.xml><?xml version="1.0" encoding="utf-8"?>
<a:themeOverride xmlns:a="http://schemas.openxmlformats.org/drawingml/2006/main">
  <a:clrScheme name="ชีวิตชีวา">
    <a:dk1>
      <a:sysClr val="windowText" lastClr="000000"/>
    </a:dk1>
    <a:lt1>
      <a:sysClr val="window" lastClr="FFFFFF"/>
    </a:lt1>
    <a:dk2>
      <a:srgbClr val="666666"/>
    </a:dk2>
    <a:lt2>
      <a:srgbClr val="D2D2D2"/>
    </a:lt2>
    <a:accent1>
      <a:srgbClr val="FF388C"/>
    </a:accent1>
    <a:accent2>
      <a:srgbClr val="E40059"/>
    </a:accent2>
    <a:accent3>
      <a:srgbClr val="9C007F"/>
    </a:accent3>
    <a:accent4>
      <a:srgbClr val="68007F"/>
    </a:accent4>
    <a:accent5>
      <a:srgbClr val="005BD3"/>
    </a:accent5>
    <a:accent6>
      <a:srgbClr val="00349E"/>
    </a:accent6>
    <a:hlink>
      <a:srgbClr val="17BBFD"/>
    </a:hlink>
    <a:folHlink>
      <a:srgbClr val="FF79C2"/>
    </a:folHlink>
  </a:clrScheme>
</a:themeOverride>
</file>

<file path=ppt/theme/themeOverride5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6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7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8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9.xml><?xml version="1.0" encoding="utf-8"?>
<a:themeOverride xmlns:a="http://schemas.openxmlformats.org/drawingml/2006/main">
  <a:clrScheme name="กำหนดเอง 9">
    <a:dk1>
      <a:srgbClr val="0070C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4533</TotalTime>
  <Words>989</Words>
  <Application>Microsoft Office PowerPoint</Application>
  <PresentationFormat>นำเสนอทางหน้าจอ (4:3)</PresentationFormat>
  <Paragraphs>281</Paragraphs>
  <Slides>58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7</vt:i4>
      </vt:variant>
      <vt:variant>
        <vt:lpstr>ชื่อเรื่องภาพนิ่ง</vt:lpstr>
      </vt:variant>
      <vt:variant>
        <vt:i4>58</vt:i4>
      </vt:variant>
    </vt:vector>
  </HeadingPairs>
  <TitlesOfParts>
    <vt:vector size="65" baseType="lpstr">
      <vt:lpstr>การออกแบบเริ่มต้น</vt:lpstr>
      <vt:lpstr>กระดาษ</vt:lpstr>
      <vt:lpstr>ตรงกลาง</vt:lpstr>
      <vt:lpstr>มุมมอง</vt:lpstr>
      <vt:lpstr>โมดูล</vt:lpstr>
      <vt:lpstr>เริ่มต้น</vt:lpstr>
      <vt:lpstr>เทศบาล</vt:lpstr>
      <vt:lpstr>สังคมอุดมคติ</vt:lpstr>
      <vt:lpstr>ภาพนิ่ง 2</vt:lpstr>
      <vt:lpstr>ภาพนิ่ง 3</vt:lpstr>
      <vt:lpstr>ภาพนิ่ง 4</vt:lpstr>
      <vt:lpstr>ภาพนิ่ง 5</vt:lpstr>
      <vt:lpstr>ภาพนิ่ง 6</vt:lpstr>
      <vt:lpstr>ภาพนิ่ง 7</vt:lpstr>
      <vt:lpstr>ภาพนิ่ง 8</vt:lpstr>
      <vt:lpstr>ภาพนิ่ง 9</vt:lpstr>
      <vt:lpstr>ภาพนิ่ง 10</vt:lpstr>
      <vt:lpstr>ภาพนิ่ง 11</vt:lpstr>
      <vt:lpstr>ภาพนิ่ง 12</vt:lpstr>
      <vt:lpstr>ภาพนิ่ง 13</vt:lpstr>
      <vt:lpstr>ภาพนิ่ง 14</vt:lpstr>
      <vt:lpstr>ภาพนิ่ง 15</vt:lpstr>
      <vt:lpstr>ภาพนิ่ง 16</vt:lpstr>
      <vt:lpstr>ภาพนิ่ง 17</vt:lpstr>
      <vt:lpstr>ภาพนิ่ง 18</vt:lpstr>
      <vt:lpstr>ภาพนิ่ง 19</vt:lpstr>
      <vt:lpstr>ภาพนิ่ง 20</vt:lpstr>
      <vt:lpstr>ภาพนิ่ง 21</vt:lpstr>
      <vt:lpstr>ภาพนิ่ง 22</vt:lpstr>
      <vt:lpstr>ภาพนิ่ง 23</vt:lpstr>
      <vt:lpstr>ภาพนิ่ง 24</vt:lpstr>
      <vt:lpstr>ภาพนิ่ง 25</vt:lpstr>
      <vt:lpstr>ภาพนิ่ง 26</vt:lpstr>
      <vt:lpstr>ภาพนิ่ง 27</vt:lpstr>
      <vt:lpstr>ภาพนิ่ง 28</vt:lpstr>
      <vt:lpstr>ภาพนิ่ง 29</vt:lpstr>
      <vt:lpstr>ภาพนิ่ง 30</vt:lpstr>
      <vt:lpstr>ภาพนิ่ง 31</vt:lpstr>
      <vt:lpstr>ภาพนิ่ง 32</vt:lpstr>
      <vt:lpstr>ภาพนิ่ง 33</vt:lpstr>
      <vt:lpstr>ภาพนิ่ง 34</vt:lpstr>
      <vt:lpstr>ภาพนิ่ง 35</vt:lpstr>
      <vt:lpstr>ภาพนิ่ง 36</vt:lpstr>
      <vt:lpstr>แนวคิดสังคมนิยม </vt:lpstr>
      <vt:lpstr>ภาพนิ่ง 38</vt:lpstr>
      <vt:lpstr>ภาพนิ่ง 39</vt:lpstr>
      <vt:lpstr>ภาพนิ่ง 40</vt:lpstr>
      <vt:lpstr>ภาพนิ่ง 41</vt:lpstr>
      <vt:lpstr>ภาพนิ่ง 42</vt:lpstr>
      <vt:lpstr>ภาพนิ่ง 43</vt:lpstr>
      <vt:lpstr>ภาพนิ่ง 44</vt:lpstr>
      <vt:lpstr>ภาพนิ่ง 45</vt:lpstr>
      <vt:lpstr>ภาพนิ่ง 46</vt:lpstr>
      <vt:lpstr>ภาพนิ่ง 47</vt:lpstr>
      <vt:lpstr>ภาพนิ่ง 48</vt:lpstr>
      <vt:lpstr>ภาพนิ่ง 49</vt:lpstr>
      <vt:lpstr>ภาพนิ่ง 50</vt:lpstr>
      <vt:lpstr>ภาพนิ่ง 51</vt:lpstr>
      <vt:lpstr>ภาพนิ่ง 52</vt:lpstr>
      <vt:lpstr>ภาพนิ่ง 53</vt:lpstr>
      <vt:lpstr>ภาพนิ่ง 54</vt:lpstr>
      <vt:lpstr>ภาพนิ่ง 55</vt:lpstr>
      <vt:lpstr>ภาพนิ่ง 56</vt:lpstr>
      <vt:lpstr>ภาพนิ่ง 57</vt:lpstr>
      <vt:lpstr>ภาพนิ่ง 58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สังคมในอุดมคติ</dc:title>
  <dc:creator>thanan</dc:creator>
  <cp:lastModifiedBy>human</cp:lastModifiedBy>
  <cp:revision>149</cp:revision>
  <dcterms:created xsi:type="dcterms:W3CDTF">2007-07-14T22:42:43Z</dcterms:created>
  <dcterms:modified xsi:type="dcterms:W3CDTF">2010-07-20T07:37:32Z</dcterms:modified>
</cp:coreProperties>
</file>