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theme/themeOverride12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Override5.xml" ContentType="application/vnd.openxmlformats-officedocument.themeOverr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Override17.xml" ContentType="application/vnd.openxmlformats-officedocument.themeOverr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theme/themeOverride13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theme/themeOverride16.xml" ContentType="application/vnd.openxmlformats-officedocument.themeOverr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Override15.xml" ContentType="application/vnd.openxmlformats-officedocument.themeOverr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Override8.xml" ContentType="application/vnd.openxmlformats-officedocument.themeOverride+xml"/>
  <Override PartName="/ppt/theme/themeOverride11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87" r:id="rId6"/>
    <p:sldMasterId id="2147483799" r:id="rId7"/>
  </p:sldMasterIdLst>
  <p:notesMasterIdLst>
    <p:notesMasterId r:id="rId32"/>
  </p:notesMasterIdLst>
  <p:handoutMasterIdLst>
    <p:handoutMasterId r:id="rId33"/>
  </p:handoutMasterIdLst>
  <p:sldIdLst>
    <p:sldId id="256" r:id="rId8"/>
    <p:sldId id="257" r:id="rId9"/>
    <p:sldId id="258" r:id="rId10"/>
    <p:sldId id="259" r:id="rId11"/>
    <p:sldId id="263" r:id="rId12"/>
    <p:sldId id="264" r:id="rId13"/>
    <p:sldId id="260" r:id="rId14"/>
    <p:sldId id="266" r:id="rId15"/>
    <p:sldId id="267" r:id="rId16"/>
    <p:sldId id="270" r:id="rId17"/>
    <p:sldId id="268" r:id="rId18"/>
    <p:sldId id="269" r:id="rId19"/>
    <p:sldId id="271" r:id="rId20"/>
    <p:sldId id="265" r:id="rId21"/>
    <p:sldId id="272" r:id="rId22"/>
    <p:sldId id="261" r:id="rId23"/>
    <p:sldId id="273" r:id="rId24"/>
    <p:sldId id="274" r:id="rId25"/>
    <p:sldId id="276" r:id="rId26"/>
    <p:sldId id="277" r:id="rId27"/>
    <p:sldId id="278" r:id="rId28"/>
    <p:sldId id="280" r:id="rId29"/>
    <p:sldId id="281" r:id="rId30"/>
    <p:sldId id="275" r:id="rId31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0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Calibri" pitchFamily="34" charset="0"/>
              </a:defRPr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Calibri" pitchFamily="34" charset="0"/>
              </a:defRPr>
            </a:lvl1pPr>
          </a:lstStyle>
          <a:p>
            <a:fld id="{C95A23E5-FA37-4F67-9E29-F6C538E87DE1}" type="datetimeFigureOut">
              <a:rPr lang="en-US"/>
              <a:pPr/>
              <a:t>8/10/2010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Calibri" pitchFamily="34" charset="0"/>
              </a:defRPr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Calibri" pitchFamily="34" charset="0"/>
              </a:defRPr>
            </a:lvl1pPr>
          </a:lstStyle>
          <a:p>
            <a:fld id="{D2951FA3-1A40-442C-8FCB-90A07D3D886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Calibri" pitchFamily="34" charset="0"/>
              </a:defRPr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Calibri" pitchFamily="34" charset="0"/>
              </a:defRPr>
            </a:lvl1pPr>
          </a:lstStyle>
          <a:p>
            <a:fld id="{3AA89710-C100-4B43-A93C-7C217C7FFFC4}" type="datetimeFigureOut">
              <a:rPr lang="en-US"/>
              <a:pPr/>
              <a:t>8/10/2010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  <a:endParaRPr lang="en-US" noProof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Calibri" pitchFamily="34" charset="0"/>
              </a:defRPr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Calibri" pitchFamily="34" charset="0"/>
              </a:defRPr>
            </a:lvl1pPr>
          </a:lstStyle>
          <a:p>
            <a:fld id="{C1455BCD-FBB7-42DD-B7AF-9F5857EE830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FCA1A-CB48-41C4-A5E0-4F6F9603DE54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FD780-428D-4F12-A521-4AFAA8DF9D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513A0-CD43-47F5-9AED-078F5A2E47B8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44761-1440-4DF1-AA22-1C0182AF0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14772-D434-4C2A-BF87-FC424DFCD68F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64F7A-A701-43BE-BC88-DD4FA8F8DB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ตัวเชื่อมต่อตรง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ตัวเชื่อมต่อตรง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วงรี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7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75EB6-9AFC-4ACC-8BFD-10EF754644C7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8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EDB5D-D87E-40E7-9D21-6F502E6CBF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F2467-8580-451A-A82F-D9291B4A36A0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FB71F-AA0C-43FB-A078-CEE4D0B196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ตัวเชื่อมต่อตรง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C0DA6-6113-414B-A412-5A03199F69D7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F5BA4-EFA0-45B6-9DD1-C06534BDF3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06022-9C59-44BF-8EC3-BB689D619D2A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7A6F6-C338-49D5-980A-3F778B82FA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ตัวเชื่อมต่อตรง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ตัวเชื่อมต่อตรง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547EF-25AC-41E3-9C7B-ED2BE671E3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ตัวยึดวันที่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159F6-E20E-4993-86F2-F2152A02DB3A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028E8-69DE-4F2D-9D5D-FB0C9D6987CA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4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6DFE6-BD1A-4BE1-8F43-7B389AD1B4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314DB-8041-48E7-B86F-44DF43B1712D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3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6BE32-9D77-47BB-B13F-30BFD6105D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08417-F3F7-4307-AD08-84CC52C244FC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6BF85-2A59-4967-893E-C792B311F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11833-162D-46A0-B238-41ED8991DC25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8DD90-4858-433D-87F0-64CA72385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C0C18-EEF6-447E-829E-514218854745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CBC97-2443-497C-AA9C-A03E803FB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898B2-217F-4DAC-819A-9BF76C574CAB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4703F-7B06-463E-8087-9F584523B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D7AE6-031D-488D-B12B-E3DCA4206AD5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195F4-9093-4CC0-B98C-3E5637FAF4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7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234CD66-2CE4-4A10-9B16-C850F62C0638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10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E077EAA-8BEE-4BC6-8999-C832B42CDC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CAE2B-093D-461A-BB78-4FAB34AD0C01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206F1-B18B-476F-9FE2-26E15E806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7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4AFA6-3641-4E43-95CB-BD4973C9AA6C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8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F5FEF27-1936-4D2F-951C-84098E85CB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C85F3AC-C8F9-463F-BD3A-3722393455DC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หมายเลขภาพนิ่ง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B475D83-DE98-4677-9219-82200E0934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ตัวยึดท้ายกระดาษ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B8259EC-407C-4A0F-B6BC-FE6FEC9C8CF4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8" name="ตัวยึดหมายเลขภาพนิ่ง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9AE8819-F94F-43C7-9BDC-05481870F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CA41E-79C2-41A2-9F5C-832C766898D8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4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63BF3-D0CE-4AB8-BB46-0205D34C7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A892C-FF0B-474A-85C1-A589D0BF2362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8C23F22-7162-412B-85D5-A0A1949EE9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C5335-0F91-4A32-B257-BE4F7EB82C19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734C2-A710-4BA8-BF45-288F87E0DF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6F35-6FE3-4F26-B4F4-BC4190E065EF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81CCC-9855-4574-BD39-841CC794E7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9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81187B8-1C7B-46A8-98CE-80C66AABC1EB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10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/>
            </a:lvl1pPr>
          </a:lstStyle>
          <a:p>
            <a:pPr>
              <a:defRPr/>
            </a:pPr>
            <a:fld id="{CF92B417-80F8-4E69-B122-B5558CDA04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1B9FB-3E90-4DBE-B839-9443F81ACD0C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926C2-F7F4-4796-BB91-546E8EE941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E11F4C-AFAC-4902-B29E-C5DFA43EE8D1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E19F5-498A-47F1-8B11-F5DF26B779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ตัวเชื่อมต่อตรง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ชื่อเรื่อง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25" name="ชื่อเรื่องรอง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6" name="ตัวยึดวันที่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C06786F-8BA0-414D-A527-4FA190C31BEB}" type="datetime1">
              <a:rPr/>
              <a:pPr>
                <a:defRPr/>
              </a:pPr>
              <a:t>8/7/2010</a:t>
            </a:fld>
            <a:endParaRPr/>
          </a:p>
        </p:txBody>
      </p:sp>
      <p:sp>
        <p:nvSpPr>
          <p:cNvPr id="7" name="ตัวยึดท้ายกระดาษ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64DCC0B-AB43-4651-8FBF-0DE81AB3BB7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D5A29-A8B0-4ED1-9E82-5EF08176CCF8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2A9C0-057F-4AD7-B9F7-FD4DB4459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7756681-848B-4796-8877-71B101122082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21263F-EEF8-49EF-89C4-BED2CEBC74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349D3-F843-438C-BE9F-0E0347053721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D632-071D-4853-8746-0C9BB54B7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0DE56-6C9C-4A29-B10D-F51065D2F2E1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8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2C3D0-549B-41DF-8DE4-14379A9E8E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29612-2FF5-4E64-ADAB-381369FE16F5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51B8-9F14-4755-BB3A-6026DBB376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031FD-6175-48AC-9704-0487080C2345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C7CC2-DABA-436E-8CFD-BAF2C17F1F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FD9DB-BB00-4FCA-AFCC-5BDE772FB617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3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20FF9-C102-45D5-82BA-C692F36AF6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D4582-A738-48E4-A877-3880BCF7EDDD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FF2B3-3DCA-4A1B-BE27-37ED4B9F1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ยึดรูปภาพ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7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02464C-FC1C-4D0A-93DD-641886B8DBC9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8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AA3E13-0661-4C43-9810-231E1A5E4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C0131-1F36-4F87-B714-78A207B35CCB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58B3A-FEBF-431A-8272-404DBF7D5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872A2C-4E5D-4B04-9C9F-477A787E17D8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AE745C37-C9E6-48A8-993E-ACCAA6F12D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เชื่อมต่อตรง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ชื่อเรื่อง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5" name="ตัวยึดวันที่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58B77-17FB-4A5F-99A9-B111357882DA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2DE23-33DF-42B3-86FA-C5174E6DD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ชื่อเรื่อง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27" name="ตัวยึดเนื้อหา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3B717-8819-497A-AE45-127C8FD05A63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70049-9324-41C2-9CF7-27249BB49B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เชื่อมต่อตรง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ตัวยึดข้อความ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2773A-624F-4EA4-BA0E-C842710A6457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7" name="ตัวยึดท้ายกระดา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1E3F3-CC1C-4D01-A373-97C9F3E10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ชื่อเรื่อง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4" name="ตัวยึดเนื้อหา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D6534-0DA6-4BF9-9A27-665A53A5EEEA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95562-E40D-485B-BC0E-54DEC4A3CE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ชื่อเรื่อง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5" name="ตัวยึดข้อความ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28" name="ตัวยึดเนื้อหา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8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1CA7A-7E06-4722-BC0D-00A0E6B89AFC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9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DE89D-6EBE-4E2D-93C6-FCABA38268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BBA54-D730-4AD9-B5EA-CA9AE70CF54D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4D4FB-8128-42DA-AB25-9E43862C26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ชื่อเรื่อง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7BCA3-934C-45C1-9BC1-F8735789B2A5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4" name="ตัวยึดท้ายกระดาษ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F9BE1-0F3E-4C37-A5FD-FF6AD2E008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47D70-7447-4438-B0DB-3848E4FEEC6F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3" name="ตัวยึดท้ายกระดา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8EC3B-917C-4A3F-ABE3-82102B1B57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เชื่อมต่อตรง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ชื่อเรื่อง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26" name="ตัวยึดข้อความ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ยึดเนื้อหา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วันที่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1ECE1-E73B-4A4D-A197-518AE54555FB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7" name="ตัวยึดท้ายกระดา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2DBCF-9B2D-400A-BDC5-CF4D6D3928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ตัวยึดรูปภาพ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26" name="ตัวยึดข้อความ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990E6-7A2D-4345-87BC-3A2AA4C67D4B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04B7F-B799-4184-905F-2813D6025D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89092-ED37-4BFA-83F4-D2BBE24839B4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8C241-279A-408B-BBBF-B31E1133D9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3F994-A83A-40DA-8AA6-91F2E400BBFA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BD695-0A0C-40E0-82D1-7E805F73FD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ชื่อเรื่อง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5" name="ชื่อเรื่องรอง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1" name="ตัวยึดวันที่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4775EB6-9AFC-4ACC-8BFD-10EF754644C7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84EDB5D-D87E-40E7-9D21-6F502E6CBF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C0F2467-8580-451A-A82F-D9291B4A36A0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B1FB71F-AA0C-43FB-A078-CEE4D0B196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3EC0DA6-6113-414B-A412-5A03199F69D7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474F5BA4-EFA0-45B6-9DD1-C06534BDF3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0806022-9C59-44BF-8EC3-BB689D619D2A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1C7A6F6-C338-49D5-980A-3F778B82FA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E62FD-B7BE-4423-BF3E-20ABE8846ECB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48E1F-D3C5-4E8F-9C19-30EC750E48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44159F6-E20E-4993-86F2-F2152A02DB3A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BA547EF-25AC-41E3-9C7B-ED2BE671E3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9028E8-69DE-4F2D-9D5D-FB0C9D6987CA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AB6DFE6-BD1A-4BE1-8F43-7B389AD1B41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45314DB-8041-48E7-B86F-44DF43B1712D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8C6BE32-9D77-47BB-B13F-30BFD6105DA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DC08417-F3F7-4307-AD08-84CC52C244FC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306BF85-2A59-4967-893E-C792B311FE7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05C0C18-EEF6-447E-829E-514218854745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E4CBC97-2443-497C-AA9C-A03E803FBD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ตัวยึดรูปภาพ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BC898B2-217F-4DAC-819A-9BF76C574CAB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1C4703F-7B06-463E-8087-9F584523BA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C38D7AE6-031D-488D-B12B-E3DCA4206AD5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BB195F4-9093-4CC0-B98C-3E5637FAF4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สี่เหลี่ยมมุมมน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775EB6-9AFC-4ACC-8BFD-10EF754644C7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84EDB5D-D87E-40E7-9D21-6F502E6CBF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0F2467-8580-451A-A82F-D9291B4A36A0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1FB71F-AA0C-43FB-A078-CEE4D0B196B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สี่เหลี่ยมมุมมน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EC0DA6-6113-414B-A412-5A03199F69D7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474F5BA4-EFA0-45B6-9DD1-C06534BDF3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0C0C6-CE54-42FC-BCAF-C1A78FFFC52B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3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CB9E1-26F4-44CA-87FC-1A32E3F6B9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806022-9C59-44BF-8EC3-BB689D619D2A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C7A6F6-C338-49D5-980A-3F778B82FA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4159F6-E20E-4993-86F2-F2152A02DB3A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A547EF-25AC-41E3-9C7B-ED2BE671E3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9028E8-69DE-4F2D-9D5D-FB0C9D6987CA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6DFE6-BD1A-4BE1-8F43-7B389AD1B41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5314DB-8041-48E7-B86F-44DF43B1712D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C6BE32-9D77-47BB-B13F-30BFD6105DA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สี่เหลี่ยมมุมมน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C08417-F3F7-4307-AD08-84CC52C244FC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06BF85-2A59-4967-893E-C792B311FE7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5C0C18-EEF6-447E-829E-514218854745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5E4CBC97-2443-497C-AA9C-A03E803FBD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C898B2-217F-4DAC-819A-9BF76C574CAB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C4703F-7B06-463E-8087-9F584523BA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8D7AE6-031D-488D-B12B-E3DCA4206AD5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B195F4-9093-4CC0-B98C-3E5637FAF4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B3913-23BA-4F46-B3C9-8E471D3E8D1B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B1324-AC7D-44D3-9610-2EB5E4254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2536B-AAF3-498D-9311-446B1A7D34E1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9080B-EDBB-48F1-A9C7-54333A23D4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4A0919-9A1A-41CC-858B-9C91698A1CE3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EF3576-6559-47AE-9084-1669FC4D4D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  <p:sldLayoutId id="2147483740" r:id="rId3"/>
    <p:sldLayoutId id="2147483739" r:id="rId4"/>
    <p:sldLayoutId id="2147483738" r:id="rId5"/>
    <p:sldLayoutId id="2147483737" r:id="rId6"/>
    <p:sldLayoutId id="2147483736" r:id="rId7"/>
    <p:sldLayoutId id="2147483735" r:id="rId8"/>
    <p:sldLayoutId id="2147483734" r:id="rId9"/>
    <p:sldLayoutId id="2147483733" r:id="rId10"/>
    <p:sldLayoutId id="2147483732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ยึดข้อความ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B59A8B-CF34-4151-B956-E3294445F40E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617C82-0632-48B3-A855-3CE0FB0946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3" r:id="rId1"/>
    <p:sldLayoutId id="2147483748" r:id="rId2"/>
    <p:sldLayoutId id="2147483764" r:id="rId3"/>
    <p:sldLayoutId id="2147483747" r:id="rId4"/>
    <p:sldLayoutId id="2147483765" r:id="rId5"/>
    <p:sldLayoutId id="2147483746" r:id="rId6"/>
    <p:sldLayoutId id="2147483745" r:id="rId7"/>
    <p:sldLayoutId id="2147483766" r:id="rId8"/>
    <p:sldLayoutId id="2147483767" r:id="rId9"/>
    <p:sldLayoutId id="2147483744" r:id="rId10"/>
    <p:sldLayoutId id="2147483743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ตัวยึดชื่อเรื่อง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3075" name="ตัวยึดข้อความ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9BA29B-7934-4B55-9D35-74F343DE9646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7FA5D5-2291-40FC-859D-4B00BBB9BE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52" r:id="rId2"/>
    <p:sldLayoutId id="2147483769" r:id="rId3"/>
    <p:sldLayoutId id="2147483770" r:id="rId4"/>
    <p:sldLayoutId id="2147483771" r:id="rId5"/>
    <p:sldLayoutId id="2147483751" r:id="rId6"/>
    <p:sldLayoutId id="2147483772" r:id="rId7"/>
    <p:sldLayoutId id="2147483750" r:id="rId8"/>
    <p:sldLayoutId id="2147483773" r:id="rId9"/>
    <p:sldLayoutId id="2147483749" r:id="rId10"/>
    <p:sldLayoutId id="2147483774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fontAlgn="base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fontAlgn="base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ตัวยึดชื่อเรื่อง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102" name="ตัวยึดข้อความ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27" name="ตัวยึดวันที่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E68823E-9AEC-4902-ABF8-FAF1355C5641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6639BD5-C541-4D3E-A31B-AD00D39659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59" r:id="rId2"/>
    <p:sldLayoutId id="2147483776" r:id="rId3"/>
    <p:sldLayoutId id="2147483758" r:id="rId4"/>
    <p:sldLayoutId id="2147483757" r:id="rId5"/>
    <p:sldLayoutId id="2147483756" r:id="rId6"/>
    <p:sldLayoutId id="2147483755" r:id="rId7"/>
    <p:sldLayoutId id="2147483754" r:id="rId8"/>
    <p:sldLayoutId id="2147483777" r:id="rId9"/>
    <p:sldLayoutId id="2147483753" r:id="rId10"/>
    <p:sldLayoutId id="2147483778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00ADDC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00ADDC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00ADDC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00ADDC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125" name="ตัวยึดข้อความ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1" name="ตัวยึดวันที่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70116D-356E-4135-BE9D-7E08C7890B9B}" type="datetime1">
              <a:rPr lang="en-US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28" name="ตัวยึดท้ายกระดา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290FAD-D107-45D6-AD96-A2A5073A30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ตัวยึดชื่อเรื่อง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62" r:id="rId4"/>
    <p:sldLayoutId id="2147483782" r:id="rId5"/>
    <p:sldLayoutId id="2147483761" r:id="rId6"/>
    <p:sldLayoutId id="2147483783" r:id="rId7"/>
    <p:sldLayoutId id="2147483784" r:id="rId8"/>
    <p:sldLayoutId id="2147483785" r:id="rId9"/>
    <p:sldLayoutId id="2147483760" r:id="rId10"/>
    <p:sldLayoutId id="2147483786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ชื่อเรื่อง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1" name="ตัวยึดข้อความ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7" name="ตัวยึดวันที่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E4A0919-9A1A-41CC-858B-9C91698A1CE3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DEF3576-6559-47AE-9084-1669FC4D4D7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E4A0919-9A1A-41CC-858B-9C91698A1CE3}" type="datetime1">
              <a:rPr lang="en-US" smtClean="0"/>
              <a:pPr>
                <a:defRPr/>
              </a:pPr>
              <a:t>8/10/2010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CDEF3576-6559-47AE-9084-1669FC4D4D7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themeOverride" Target="../theme/themeOverride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themeOverride" Target="../theme/themeOverride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428596" y="4429132"/>
            <a:ext cx="8458200" cy="1789531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8000" b="1" dirty="0" smtClean="0"/>
              <a:t>ภาษากับมนุษย์</a:t>
            </a:r>
            <a:endParaRPr lang="en-US" sz="8000" b="1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4857750" y="4586288"/>
            <a:ext cx="4286250" cy="914400"/>
          </a:xfrm>
        </p:spPr>
        <p:txBody>
          <a:bodyPr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th-TH" sz="4000" b="1" dirty="0" smtClean="0">
                <a:solidFill>
                  <a:schemeClr val="bg2">
                    <a:lumMod val="25000"/>
                  </a:schemeClr>
                </a:solidFill>
              </a:rPr>
              <a:t>ผู้ช่วยศาสตราจารย์ประ</a:t>
            </a:r>
            <a:r>
              <a:rPr lang="th-TH" sz="4000" b="1" dirty="0" err="1" smtClean="0">
                <a:solidFill>
                  <a:schemeClr val="bg2">
                    <a:lumMod val="25000"/>
                  </a:schemeClr>
                </a:solidFill>
              </a:rPr>
              <a:t>นุท</a:t>
            </a:r>
            <a:r>
              <a:rPr lang="th-TH" sz="4000" b="1" dirty="0" smtClean="0">
                <a:solidFill>
                  <a:schemeClr val="bg2">
                    <a:lumMod val="25000"/>
                  </a:schemeClr>
                </a:solidFill>
              </a:rPr>
              <a:t>  สุขศรี</a:t>
            </a:r>
            <a:endParaRPr lang="en-US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6500813" y="2571750"/>
            <a:ext cx="928687" cy="1588"/>
          </a:xfrm>
          <a:prstGeom prst="line">
            <a:avLst/>
          </a:prstGeom>
          <a:ln w="25400"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ตัวเชื่อมต่อตรง 5"/>
          <p:cNvCxnSpPr/>
          <p:nvPr/>
        </p:nvCxnSpPr>
        <p:spPr>
          <a:xfrm>
            <a:off x="6286500" y="3143250"/>
            <a:ext cx="928688" cy="1588"/>
          </a:xfrm>
          <a:prstGeom prst="line">
            <a:avLst/>
          </a:prstGeom>
          <a:ln w="25400"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ตัวเชื่อมต่อตรง 7"/>
          <p:cNvCxnSpPr/>
          <p:nvPr/>
        </p:nvCxnSpPr>
        <p:spPr>
          <a:xfrm rot="5400000" flipH="1" flipV="1">
            <a:off x="6037263" y="2892425"/>
            <a:ext cx="500062" cy="1588"/>
          </a:xfrm>
          <a:prstGeom prst="line">
            <a:avLst/>
          </a:prstGeom>
          <a:ln w="25400"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 rot="5400000" flipH="1" flipV="1">
            <a:off x="6715919" y="2356644"/>
            <a:ext cx="428625" cy="1587"/>
          </a:xfrm>
          <a:prstGeom prst="line">
            <a:avLst/>
          </a:prstGeom>
          <a:ln w="25400"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/>
          <p:nvPr/>
        </p:nvCxnSpPr>
        <p:spPr>
          <a:xfrm>
            <a:off x="6929438" y="2143125"/>
            <a:ext cx="928687" cy="1588"/>
          </a:xfrm>
          <a:prstGeom prst="line">
            <a:avLst/>
          </a:prstGeom>
          <a:ln w="25400"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B0BD4D-A6F5-4793-BA4E-3A270C432949}" type="slidenum">
              <a:rPr lang="en-US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228600"/>
            <a:ext cx="8266112" cy="990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ความเชื่อเกี่ยวกับภาษา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571500" y="1785938"/>
            <a:ext cx="8572500" cy="4857750"/>
          </a:xfrm>
        </p:spPr>
        <p:txBody>
          <a:bodyPr>
            <a:normAutofit/>
          </a:bodyPr>
          <a:lstStyle/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None/>
              <a:tabLst>
                <a:tab pos="444500" algn="l"/>
              </a:tabLst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ถ้าเป็นลูกครึ่งไทย-อังกฤษจะเรียนภาษาอังกฤษได้เร็ว</a:t>
            </a:r>
          </a:p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None/>
              <a:tabLst>
                <a:tab pos="444500" algn="l"/>
              </a:tabLst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กว่าคนไทยแท้ๆ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A594EA6-E137-48B1-BE06-1F2B1F34BABE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228600"/>
            <a:ext cx="8266112" cy="990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ความเชื่อเกี่ยวกับภาษา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571500" y="1785938"/>
            <a:ext cx="8572500" cy="4857750"/>
          </a:xfrm>
        </p:spPr>
        <p:txBody>
          <a:bodyPr>
            <a:normAutofit/>
          </a:bodyPr>
          <a:lstStyle/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None/>
              <a:tabLst>
                <a:tab pos="444500" algn="l"/>
              </a:tabLst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ภาษาบางภาษายังด้อยพัฒนาอยู่  มีคำศัพท์เพียงไม่กี่ร้อยคำ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AC7B2C3-5573-4443-A23B-368C77F7AF4F}" type="slidenum">
              <a:rPr lang="en-US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228600"/>
            <a:ext cx="8266112" cy="990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ความเชื่อเกี่ยวกับภาษา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571500" y="1785938"/>
            <a:ext cx="8572500" cy="4857750"/>
          </a:xfrm>
        </p:spPr>
        <p:txBody>
          <a:bodyPr>
            <a:normAutofit/>
          </a:bodyPr>
          <a:lstStyle/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None/>
              <a:tabLst>
                <a:tab pos="444500" algn="l"/>
              </a:tabLst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คนที่มักพูดผิด เช่น ออกเสียงผิด ผิดไวยากรณ์ </a:t>
            </a:r>
          </a:p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None/>
              <a:tabLst>
                <a:tab pos="444500" algn="l"/>
              </a:tabLst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มีสติปัญญาไม่ค่อยดี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1FC4669-12FD-49DD-8FF9-A877ACC9C2F2}" type="slidenum">
              <a:rPr lang="en-US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228600"/>
            <a:ext cx="8266112" cy="990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ความเชื่อเกี่ยวกับภาษา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571500" y="1785938"/>
            <a:ext cx="8572500" cy="4857750"/>
          </a:xfrm>
        </p:spPr>
        <p:txBody>
          <a:bodyPr>
            <a:normAutofit/>
          </a:bodyPr>
          <a:lstStyle/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None/>
              <a:tabLst>
                <a:tab pos="444500" algn="l"/>
              </a:tabLst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ในไวยากรณ์ของทุกภาษา ประธานจะมาก่อนกริยาเสมอ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AF32655-F8C0-46C3-9A29-FA09A6B33A7A}" type="slidenum">
              <a:rPr lang="en-US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รูปภาพ 4" descr="scan0004.jpg"/>
          <p:cNvPicPr>
            <a:picLocks noChangeAspect="1"/>
          </p:cNvPicPr>
          <p:nvPr/>
        </p:nvPicPr>
        <p:blipFill>
          <a:blip r:embed="rId2">
            <a:lum bright="-36000" contrast="66000"/>
          </a:blip>
          <a:srcRect l="13617" t="14278" r="21619" b="20892"/>
          <a:stretch>
            <a:fillRect/>
          </a:stretch>
        </p:blipFill>
        <p:spPr bwMode="auto">
          <a:xfrm>
            <a:off x="4214813" y="428625"/>
            <a:ext cx="4357687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ตัวเชื่อมต่อตรง 6"/>
          <p:cNvCxnSpPr/>
          <p:nvPr/>
        </p:nvCxnSpPr>
        <p:spPr>
          <a:xfrm flipV="1">
            <a:off x="4143375" y="357188"/>
            <a:ext cx="928688" cy="857250"/>
          </a:xfrm>
          <a:prstGeom prst="line">
            <a:avLst/>
          </a:prstGeom>
          <a:ln w="127000" cmpd="dbl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/>
          <p:nvPr/>
        </p:nvCxnSpPr>
        <p:spPr>
          <a:xfrm flipV="1">
            <a:off x="7715250" y="5572125"/>
            <a:ext cx="928688" cy="857250"/>
          </a:xfrm>
          <a:prstGeom prst="line">
            <a:avLst/>
          </a:prstGeom>
          <a:ln w="127000" cmpd="dbl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0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D6DBEE-A936-4289-A0AA-AE636EEB1E8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228600"/>
            <a:ext cx="8266112" cy="990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ความเชื่อเกี่ยวกับภาษา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571500" y="1785938"/>
            <a:ext cx="8572500" cy="4857750"/>
          </a:xfrm>
        </p:spPr>
        <p:txBody>
          <a:bodyPr>
            <a:normAutofit/>
          </a:bodyPr>
          <a:lstStyle/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None/>
              <a:tabLst>
                <a:tab pos="444500" algn="l"/>
              </a:tabLst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ยิ่งท่องศัพท์ได้มาก ก็ยิ่งเก่งภาษา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DDAE652-9446-4376-982F-FA97A27A9A87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42860"/>
            <a:ext cx="9144000" cy="85724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อำนาจของภาษา</a:t>
            </a:r>
            <a:endParaRPr b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FreesiaUPC" pitchFamily="34" charset="-34"/>
            </a:endParaRPr>
          </a:p>
        </p:txBody>
      </p:sp>
      <p:pic>
        <p:nvPicPr>
          <p:cNvPr id="44035" name="ตัวยึดเนื้อหา 5" descr="scan0002.jpg"/>
          <p:cNvPicPr>
            <a:picLocks noGrp="1" noChangeAspect="1"/>
          </p:cNvPicPr>
          <p:nvPr>
            <p:ph idx="1"/>
          </p:nvPr>
        </p:nvPicPr>
        <p:blipFill>
          <a:blip r:embed="rId2"/>
          <a:srcRect l="4808" t="1434" r="1923" b="2441"/>
          <a:stretch>
            <a:fillRect/>
          </a:stretch>
        </p:blipFill>
        <p:spPr>
          <a:xfrm>
            <a:off x="785813" y="1214438"/>
            <a:ext cx="7572375" cy="5230812"/>
          </a:xfrm>
        </p:spPr>
      </p:pic>
      <p:sp>
        <p:nvSpPr>
          <p:cNvPr id="44036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A482A8-7FB7-4942-A58C-C9C4B3C5231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42860"/>
            <a:ext cx="9144000" cy="85724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อำนาจของภาษา</a:t>
            </a:r>
            <a:endParaRPr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FreesiaUPC" pitchFamily="34" charset="-34"/>
            </a:endParaRPr>
          </a:p>
        </p:txBody>
      </p:sp>
      <p:pic>
        <p:nvPicPr>
          <p:cNvPr id="45059" name="Picture 2" descr="http://203.146.102.236/images_article/9127-10-20071123-1.jpg"/>
          <p:cNvPicPr>
            <a:picLocks noChangeAspect="1" noChangeArrowheads="1"/>
          </p:cNvPicPr>
          <p:nvPr/>
        </p:nvPicPr>
        <p:blipFill>
          <a:blip r:embed="rId2"/>
          <a:srcRect l="49223" t="64903"/>
          <a:stretch>
            <a:fillRect/>
          </a:stretch>
        </p:blipFill>
        <p:spPr bwMode="auto">
          <a:xfrm>
            <a:off x="785813" y="1071563"/>
            <a:ext cx="3683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2" descr="http://widget.slide.com/rdr/1/1/3/W/90000000bfdda35/1/54/uxXFU_eC6j_0AkDvzZJBtZfzOVhWwMp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1071563"/>
            <a:ext cx="37147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10" descr="http://www.thailandopen.org/2007/images/sponsor2007/new-logo/TG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3500438"/>
            <a:ext cx="3786187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ตัวยึดหมายเลขภาพนิ่ง 1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372A30-5A69-4406-8161-7A89169E0FA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42860"/>
            <a:ext cx="9144000" cy="85724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อำนาจของภาษา</a:t>
            </a:r>
            <a:endParaRPr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FreesiaUPC" pitchFamily="34" charset="-34"/>
            </a:endParaRPr>
          </a:p>
        </p:txBody>
      </p:sp>
      <p:pic>
        <p:nvPicPr>
          <p:cNvPr id="46083" name="Picture 4" descr="http://www.brandage.com/Asset/BrandGlossary/7Eleven181225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785938"/>
            <a:ext cx="28575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6" descr="http://www.itravelnet.com/photos/as/singapore/changi-airport/budget-terminal-7-eleven.jpg"/>
          <p:cNvPicPr>
            <a:picLocks noChangeAspect="1" noChangeArrowheads="1"/>
          </p:cNvPicPr>
          <p:nvPr/>
        </p:nvPicPr>
        <p:blipFill>
          <a:blip r:embed="rId3"/>
          <a:srcRect b="25226"/>
          <a:stretch>
            <a:fillRect/>
          </a:stretch>
        </p:blipFill>
        <p:spPr bwMode="auto">
          <a:xfrm>
            <a:off x="3679825" y="1785938"/>
            <a:ext cx="4964113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BC4CF1-15C7-4892-B2FF-40C85F22A2C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เปลี่ยนแปลงตารางสอน</a:t>
            </a:r>
            <a:endParaRPr lang="en-US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1FB71F-AA0C-43FB-A078-CEE4D0B196B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1026" name="Picture 2" descr="C:\Documents and Settings\Administrator\My Documents\My Pictures\Picture\Picture 013.jpg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10594" t="5703" r="4245" b="66255"/>
          <a:stretch>
            <a:fillRect/>
          </a:stretch>
        </p:blipFill>
        <p:spPr bwMode="auto">
          <a:xfrm>
            <a:off x="-6017" y="1571612"/>
            <a:ext cx="9150017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ตัวยึดเนื้อหา 3" descr="scan.jpg"/>
          <p:cNvPicPr>
            <a:picLocks noGrp="1" noChangeAspect="1"/>
          </p:cNvPicPr>
          <p:nvPr>
            <p:ph idx="1"/>
          </p:nvPr>
        </p:nvPicPr>
        <p:blipFill>
          <a:blip r:embed="rId2"/>
          <a:srcRect t="3812" r="2419"/>
          <a:stretch>
            <a:fillRect/>
          </a:stretch>
        </p:blipFill>
        <p:spPr>
          <a:xfrm>
            <a:off x="0" y="-4763"/>
            <a:ext cx="9144000" cy="6291263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0" y="5857875"/>
            <a:ext cx="9144000" cy="10001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57150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FreesiaUPC" pitchFamily="34" charset="-34"/>
              </a:rPr>
              <a:t>ภาษากับมนุษย์</a:t>
            </a:r>
            <a:endParaRPr 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FreesiaUPC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C9382A-8414-41A0-9673-1CCFF750869D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h-TH" b="1" dirty="0" smtClean="0"/>
              <a:t>เปลี่ยนแปลงตารางสอน</a:t>
            </a:r>
            <a:endParaRPr lang="en-US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1FB71F-AA0C-43FB-A078-CEE4D0B196B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1026" name="Picture 2" descr="C:\Documents and Settings\Administrator\My Documents\My Pictures\Picture\Picture 013.jpg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10594" t="20691" r="4245" b="66255"/>
          <a:stretch>
            <a:fillRect/>
          </a:stretch>
        </p:blipFill>
        <p:spPr bwMode="auto">
          <a:xfrm>
            <a:off x="0" y="1214422"/>
            <a:ext cx="9150017" cy="19288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414338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rgbClr val="0070C0"/>
                </a:solidFill>
                <a:cs typeface="+mn-cs"/>
              </a:rPr>
              <a:t>ยกเลิกกิจกรรมเสริมหลักสูตรวันพุธที่ 18 สิงหาคม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h-TH" b="1" dirty="0" smtClean="0"/>
              <a:t>เปลี่ยนแปลงตารางสอน</a:t>
            </a:r>
            <a:endParaRPr lang="en-US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1FB71F-AA0C-43FB-A078-CEE4D0B196B8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1026" name="Picture 2" descr="C:\Documents and Settings\Administrator\My Documents\My Pictures\Picture\Picture 013.jpg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10594" t="20691" r="4245" b="72057"/>
          <a:stretch>
            <a:fillRect/>
          </a:stretch>
        </p:blipFill>
        <p:spPr bwMode="auto">
          <a:xfrm>
            <a:off x="0" y="1000108"/>
            <a:ext cx="9150017" cy="10715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2285992"/>
            <a:ext cx="914400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ตอนที่ 001</a:t>
            </a:r>
          </a:p>
          <a:p>
            <a:pPr marL="231775"/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ให้เข้าร่วมกิจกรรมเสริมหลักสูตร</a:t>
            </a:r>
          </a:p>
          <a:p>
            <a:pPr marL="231775"/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บรรยายพิเศษเรื่อง</a:t>
            </a:r>
          </a:p>
          <a:p>
            <a:pPr algn="ctr">
              <a:spcBef>
                <a:spcPts val="2400"/>
              </a:spcBef>
            </a:pPr>
            <a:r>
              <a:rPr lang="th-TH" sz="4000" b="1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ความรู้...ความจริง </a:t>
            </a:r>
            <a:r>
              <a:rPr lang="en-US" sz="4000" b="1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: </a:t>
            </a:r>
            <a:r>
              <a:rPr lang="th-TH" sz="4000" b="1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มนุษยศาสตร์ร่วมสมัย</a:t>
            </a:r>
          </a:p>
          <a:p>
            <a:pPr algn="ctr">
              <a:spcBef>
                <a:spcPts val="1200"/>
              </a:spcBef>
            </a:pPr>
            <a:r>
              <a:rPr lang="th-TH" sz="36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โดย ศาสตราจารย์พิเศษ ดร. เจตนา  นาควัชระ</a:t>
            </a:r>
          </a:p>
          <a:p>
            <a:pPr algn="ctr"/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วันศุกร์ที่ 20 สิงหาคม 2553  เวลา 16</a:t>
            </a:r>
            <a:r>
              <a:rPr lang="en-US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00 – 18</a:t>
            </a:r>
            <a:r>
              <a:rPr lang="en-US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00 น.</a:t>
            </a:r>
          </a:p>
          <a:p>
            <a:pPr algn="ctr"/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ห้องประชุมศาสตราจารย์ ดร. </a:t>
            </a:r>
            <a:r>
              <a:rPr lang="th-TH" sz="3600" dirty="0" err="1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ม.ล.</a:t>
            </a:r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 ตุ้ย  ชุมสาย</a:t>
            </a:r>
            <a:endParaRPr lang="en-US" sz="3600" dirty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h-TH" b="1" dirty="0" smtClean="0"/>
              <a:t>เปลี่ยนแปลงตารางสอน</a:t>
            </a:r>
            <a:endParaRPr lang="en-US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1FB71F-AA0C-43FB-A078-CEE4D0B196B8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1026" name="Picture 2" descr="C:\Documents and Settings\Administrator\My Documents\My Pictures\Picture\Picture 013.jpg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10594" t="20691" r="4245" b="72541"/>
          <a:stretch>
            <a:fillRect/>
          </a:stretch>
        </p:blipFill>
        <p:spPr bwMode="auto">
          <a:xfrm>
            <a:off x="0" y="1000108"/>
            <a:ext cx="9150017" cy="100013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2514423"/>
            <a:ext cx="914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ตอนที่ 002</a:t>
            </a:r>
          </a:p>
          <a:p>
            <a:pPr marL="231775">
              <a:spcBef>
                <a:spcPts val="1800"/>
              </a:spcBef>
            </a:pPr>
            <a:r>
              <a:rPr lang="th-TH" sz="3600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ให้เข้าเรียนหัวข้อ 4.2 การเชื่อมโยงและ</a:t>
            </a:r>
            <a:r>
              <a:rPr lang="th-TH" sz="3600" dirty="0" err="1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บูรณา</a:t>
            </a:r>
            <a:r>
              <a:rPr lang="th-TH" sz="3600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การความรู้ (ต่อ)</a:t>
            </a:r>
          </a:p>
          <a:p>
            <a:pPr marL="231775">
              <a:spcBef>
                <a:spcPts val="1800"/>
              </a:spcBef>
            </a:pPr>
            <a:r>
              <a:rPr lang="th-TH" sz="3600" dirty="0" smtClean="0">
                <a:solidFill>
                  <a:srgbClr val="00B050"/>
                </a:solidFill>
                <a:latin typeface="Browallia New" pitchFamily="34" charset="-34"/>
                <a:cs typeface="Browallia New" pitchFamily="34" charset="-34"/>
              </a:rPr>
              <a:t>ในวันพฤหัสบดีที่ 19 สิงหาคม  เวลา 16</a:t>
            </a:r>
            <a:r>
              <a:rPr lang="en-US" sz="3600" dirty="0" smtClean="0">
                <a:solidFill>
                  <a:srgbClr val="00B050"/>
                </a:solidFill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solidFill>
                  <a:srgbClr val="00B050"/>
                </a:solidFill>
                <a:latin typeface="Browallia New" pitchFamily="34" charset="-34"/>
                <a:cs typeface="Browallia New" pitchFamily="34" charset="-34"/>
              </a:rPr>
              <a:t>00 – </a:t>
            </a:r>
            <a:r>
              <a:rPr lang="en-US" sz="3600" dirty="0" smtClean="0">
                <a:solidFill>
                  <a:srgbClr val="00B050"/>
                </a:solidFill>
                <a:latin typeface="Browallia New" pitchFamily="34" charset="-34"/>
                <a:cs typeface="Browallia New" pitchFamily="34" charset="-34"/>
              </a:rPr>
              <a:t>17:30</a:t>
            </a:r>
            <a:r>
              <a:rPr lang="th-TH" sz="3600" dirty="0" smtClean="0">
                <a:solidFill>
                  <a:srgbClr val="00B050"/>
                </a:solidFill>
                <a:latin typeface="Browallia New" pitchFamily="34" charset="-34"/>
                <a:cs typeface="Browallia New" pitchFamily="34" charset="-34"/>
              </a:rPr>
              <a:t> น.</a:t>
            </a:r>
            <a:endParaRPr lang="en-US" sz="3600" dirty="0">
              <a:solidFill>
                <a:srgbClr val="00B050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h-TH" b="1" dirty="0" smtClean="0"/>
              <a:t>เปลี่ยนแปลงตารางสอน</a:t>
            </a:r>
            <a:endParaRPr lang="en-US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1FB71F-AA0C-43FB-A078-CEE4D0B196B8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1026" name="Picture 2" descr="C:\Documents and Settings\Administrator\My Documents\My Pictures\Picture\Picture 013.jpg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10594" t="20691" r="4245" b="72057"/>
          <a:stretch>
            <a:fillRect/>
          </a:stretch>
        </p:blipFill>
        <p:spPr bwMode="auto">
          <a:xfrm>
            <a:off x="0" y="1000108"/>
            <a:ext cx="9150017" cy="10715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2285992"/>
            <a:ext cx="914400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ตอนที่ 002</a:t>
            </a:r>
          </a:p>
          <a:p>
            <a:pPr marL="231775"/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ให้เข้าร่วมกิจกรรมเสริมหลักสูตร</a:t>
            </a:r>
          </a:p>
          <a:p>
            <a:pPr marL="231775"/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บรรยายพิเศษ</a:t>
            </a:r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เรื่อง</a:t>
            </a:r>
            <a:endParaRPr lang="th-TH" sz="3600" dirty="0" smtClean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>
              <a:spcBef>
                <a:spcPts val="2400"/>
              </a:spcBef>
            </a:pPr>
            <a:r>
              <a:rPr lang="th-TH" sz="4000" b="1" dirty="0" smtClean="0">
                <a:solidFill>
                  <a:srgbClr val="002060"/>
                </a:solidFill>
                <a:latin typeface="Browallia New" pitchFamily="34" charset="-34"/>
                <a:cs typeface="Browallia New" pitchFamily="34" charset="-34"/>
              </a:rPr>
              <a:t>มนุษยศาสตร์กับการแสวงหาความรู้</a:t>
            </a:r>
            <a:endParaRPr lang="th-TH" sz="4000" b="1" dirty="0" smtClean="0">
              <a:solidFill>
                <a:srgbClr val="002060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>
              <a:spcBef>
                <a:spcPts val="1200"/>
              </a:spcBef>
            </a:pPr>
            <a:r>
              <a:rPr lang="th-TH" sz="36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โดย ศาสตราจารย์พิเศษ ดร. เจตนา  นาควัชระ</a:t>
            </a:r>
          </a:p>
          <a:p>
            <a:pPr algn="ctr"/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วันศุกร์ที่ 20 สิงหาคม 2553  เวลา 16</a:t>
            </a:r>
            <a:r>
              <a:rPr lang="en-US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00 – 18</a:t>
            </a:r>
            <a:r>
              <a:rPr lang="en-US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00 น.</a:t>
            </a:r>
          </a:p>
          <a:p>
            <a:pPr algn="ctr"/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ห้องประชุมศาสตราจารย์ ดร. </a:t>
            </a:r>
            <a:r>
              <a:rPr lang="th-TH" sz="3600" dirty="0" err="1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ม.ล.</a:t>
            </a:r>
            <a:r>
              <a:rPr lang="th-TH" sz="3600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 ตุ้ย  ชุมสาย</a:t>
            </a:r>
            <a:endParaRPr lang="en-US" sz="3600" dirty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428596" y="4429132"/>
            <a:ext cx="8458200" cy="1789531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8000" b="1" dirty="0" smtClean="0"/>
              <a:t>ภาษากับมนุษย์</a:t>
            </a:r>
            <a:endParaRPr lang="en-US" sz="8000" b="1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4857750" y="4586288"/>
            <a:ext cx="4286250" cy="914400"/>
          </a:xfrm>
        </p:spPr>
        <p:txBody>
          <a:bodyPr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th-TH" sz="4000" b="1" dirty="0" smtClean="0">
                <a:solidFill>
                  <a:schemeClr val="bg2">
                    <a:lumMod val="25000"/>
                  </a:schemeClr>
                </a:solidFill>
              </a:rPr>
              <a:t>ผู้ช่วยศาสตราจารย์ประ</a:t>
            </a:r>
            <a:r>
              <a:rPr lang="th-TH" sz="4000" b="1" dirty="0" err="1" smtClean="0">
                <a:solidFill>
                  <a:schemeClr val="bg2">
                    <a:lumMod val="25000"/>
                  </a:schemeClr>
                </a:solidFill>
              </a:rPr>
              <a:t>นุท</a:t>
            </a:r>
            <a:r>
              <a:rPr lang="th-TH" sz="4000" b="1" dirty="0" smtClean="0">
                <a:solidFill>
                  <a:schemeClr val="bg2">
                    <a:lumMod val="25000"/>
                  </a:schemeClr>
                </a:solidFill>
              </a:rPr>
              <a:t>  สุขศรี</a:t>
            </a:r>
            <a:endParaRPr lang="en-US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6500813" y="2571750"/>
            <a:ext cx="928687" cy="1588"/>
          </a:xfrm>
          <a:prstGeom prst="line">
            <a:avLst/>
          </a:prstGeom>
          <a:ln w="25400"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ตัวเชื่อมต่อตรง 5"/>
          <p:cNvCxnSpPr/>
          <p:nvPr/>
        </p:nvCxnSpPr>
        <p:spPr>
          <a:xfrm>
            <a:off x="6286500" y="3143250"/>
            <a:ext cx="928688" cy="1588"/>
          </a:xfrm>
          <a:prstGeom prst="line">
            <a:avLst/>
          </a:prstGeom>
          <a:ln w="25400"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ตัวเชื่อมต่อตรง 7"/>
          <p:cNvCxnSpPr/>
          <p:nvPr/>
        </p:nvCxnSpPr>
        <p:spPr>
          <a:xfrm rot="5400000" flipH="1" flipV="1">
            <a:off x="6037263" y="2892425"/>
            <a:ext cx="500062" cy="1588"/>
          </a:xfrm>
          <a:prstGeom prst="line">
            <a:avLst/>
          </a:prstGeom>
          <a:ln w="25400"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 rot="5400000" flipH="1" flipV="1">
            <a:off x="6715919" y="2356644"/>
            <a:ext cx="428625" cy="1587"/>
          </a:xfrm>
          <a:prstGeom prst="line">
            <a:avLst/>
          </a:prstGeom>
          <a:ln w="25400"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/>
          <p:nvPr/>
        </p:nvCxnSpPr>
        <p:spPr>
          <a:xfrm>
            <a:off x="6929438" y="2143125"/>
            <a:ext cx="928687" cy="1588"/>
          </a:xfrm>
          <a:prstGeom prst="line">
            <a:avLst/>
          </a:prstGeom>
          <a:ln w="25400"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785EE4-24EC-496C-AF03-F31E0F19F827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ตัวยึดเนื้อหา 3" descr="scan0001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66000" contrast="80000"/>
          </a:blip>
          <a:srcRect l="42480" t="5197" r="3798" b="11224"/>
          <a:stretch>
            <a:fillRect/>
          </a:stretch>
        </p:blipFill>
        <p:spPr>
          <a:xfrm>
            <a:off x="4143375" y="1857375"/>
            <a:ext cx="5000625" cy="5000625"/>
          </a:xfrm>
        </p:spPr>
      </p:pic>
      <p:pic>
        <p:nvPicPr>
          <p:cNvPr id="32771" name="ตัวยึดเนื้อหา 3" descr="scan0001.jpg"/>
          <p:cNvPicPr>
            <a:picLocks noChangeAspect="1"/>
          </p:cNvPicPr>
          <p:nvPr/>
        </p:nvPicPr>
        <p:blipFill>
          <a:blip r:embed="rId2">
            <a:lum bright="-30000" contrast="66000"/>
          </a:blip>
          <a:srcRect l="5409" t="17136" r="59213" b="6448"/>
          <a:stretch>
            <a:fillRect/>
          </a:stretch>
        </p:blipFill>
        <p:spPr bwMode="auto">
          <a:xfrm>
            <a:off x="0" y="908050"/>
            <a:ext cx="428625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00563" y="500063"/>
            <a:ext cx="4643437" cy="16430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ภาษาของโลก</a:t>
            </a:r>
            <a:endParaRPr lang="en-US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0"/>
            <a:ext cx="9144000" cy="642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A8A971-B23B-4CA2-887B-F28DBDDFD305}" type="slidenum">
              <a:rPr lang="en-US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ตัวยึดเนื้อหา 3" descr="scan0001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16000" contrast="68000"/>
          </a:blip>
          <a:srcRect l="3342" t="17137" r="55984" b="6448"/>
          <a:stretch>
            <a:fillRect/>
          </a:stretch>
        </p:blipFill>
        <p:spPr>
          <a:xfrm>
            <a:off x="2500313" y="0"/>
            <a:ext cx="5643562" cy="6815138"/>
          </a:xfrm>
        </p:spPr>
      </p:pic>
      <p:sp>
        <p:nvSpPr>
          <p:cNvPr id="33795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D6DDDD-3218-4F0E-971E-04F3768F411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รูปภาพ 3" descr="scan0003.jpg"/>
          <p:cNvPicPr>
            <a:picLocks noChangeAspect="1"/>
          </p:cNvPicPr>
          <p:nvPr/>
        </p:nvPicPr>
        <p:blipFill>
          <a:blip r:embed="rId2">
            <a:lum bright="-30000" contrast="66000"/>
          </a:blip>
          <a:srcRect/>
          <a:stretch>
            <a:fillRect/>
          </a:stretch>
        </p:blipFill>
        <p:spPr bwMode="auto">
          <a:xfrm>
            <a:off x="3214678" y="0"/>
            <a:ext cx="49374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2633650" y="-24"/>
            <a:ext cx="1152532" cy="642958"/>
          </a:xfrm>
          <a:prstGeom prst="rect">
            <a:avLst/>
          </a:prstGeom>
          <a:ln w="6350" cap="rnd">
            <a:noFill/>
          </a:ln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FreesiaUPC" pitchFamily="34" charset="-34"/>
                <a:sym typeface="Webdings"/>
              </a:rPr>
              <a:t></a:t>
            </a:r>
            <a:endParaRPr lang="en-US" sz="48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FreesiaUPC" pitchFamily="34" charset="-34"/>
            </a:endParaRPr>
          </a:p>
        </p:txBody>
      </p:sp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7348558" y="0"/>
            <a:ext cx="1152532" cy="642958"/>
          </a:xfrm>
          <a:prstGeom prst="rect">
            <a:avLst/>
          </a:prstGeom>
          <a:ln w="6350" cap="rnd">
            <a:noFill/>
          </a:ln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FreesiaUPC" pitchFamily="34" charset="-34"/>
                <a:sym typeface="Webdings"/>
              </a:rPr>
              <a:t></a:t>
            </a:r>
            <a:endParaRPr lang="en-US" sz="48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FreesiaUPC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2571736" y="6215042"/>
            <a:ext cx="1152532" cy="642958"/>
          </a:xfrm>
          <a:prstGeom prst="rect">
            <a:avLst/>
          </a:prstGeom>
          <a:ln w="6350" cap="rnd">
            <a:noFill/>
          </a:ln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FreesiaUPC" pitchFamily="34" charset="-34"/>
                <a:sym typeface="Webdings"/>
              </a:rPr>
              <a:t></a:t>
            </a:r>
            <a:endParaRPr lang="en-US" sz="48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FreesiaUPC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7286644" y="6215042"/>
            <a:ext cx="1152532" cy="642958"/>
          </a:xfrm>
          <a:prstGeom prst="rect">
            <a:avLst/>
          </a:prstGeom>
          <a:ln w="6350" cap="rnd">
            <a:noFill/>
          </a:ln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FreesiaUPC" pitchFamily="34" charset="-34"/>
                <a:sym typeface="Webdings"/>
              </a:rPr>
              <a:t></a:t>
            </a:r>
            <a:endParaRPr lang="en-US" sz="48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FreesiaUPC" pitchFamily="34" charset="-34"/>
            </a:endParaRPr>
          </a:p>
        </p:txBody>
      </p:sp>
      <p:sp>
        <p:nvSpPr>
          <p:cNvPr id="47112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7D54BF-176B-46A8-BC11-F5A7C9EF293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รูปภาพ 6" descr="scan0003.jpg"/>
          <p:cNvPicPr>
            <a:picLocks noChangeAspect="1"/>
          </p:cNvPicPr>
          <p:nvPr/>
        </p:nvPicPr>
        <p:blipFill>
          <a:blip r:embed="rId2">
            <a:lum bright="-6000" contrast="2000"/>
          </a:blip>
          <a:srcRect l="4520" t="40820" r="47816" b="52374"/>
          <a:stretch>
            <a:fillRect/>
          </a:stretch>
        </p:blipFill>
        <p:spPr bwMode="auto">
          <a:xfrm>
            <a:off x="214282" y="1357298"/>
            <a:ext cx="8647046" cy="1714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รูปภาพ 7" descr="scan0003.jpg"/>
          <p:cNvPicPr>
            <a:picLocks noChangeAspect="1"/>
          </p:cNvPicPr>
          <p:nvPr/>
        </p:nvPicPr>
        <p:blipFill>
          <a:blip r:embed="rId2">
            <a:lum bright="-6000" contrast="2000"/>
          </a:blip>
          <a:srcRect l="34927" t="40820" r="17409" b="51192"/>
          <a:stretch>
            <a:fillRect/>
          </a:stretch>
        </p:blipFill>
        <p:spPr bwMode="auto">
          <a:xfrm>
            <a:off x="142844" y="3429000"/>
            <a:ext cx="8858312" cy="21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D14EFF-1B8F-428B-AEF5-A50DF12637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228600"/>
            <a:ext cx="8266112" cy="990600"/>
          </a:xfrm>
        </p:spPr>
        <p:txBody>
          <a:bodyPr/>
          <a:lstStyle/>
          <a:p>
            <a:r>
              <a:rPr lang="th-TH" b="1" smtClean="0">
                <a:solidFill>
                  <a:srgbClr val="0070C0"/>
                </a:solidFill>
              </a:rPr>
              <a:t>ความเชื่อเกี่ยวกับภาษา</a:t>
            </a:r>
            <a:endParaRPr lang="en-US" b="1" smtClean="0">
              <a:solidFill>
                <a:srgbClr val="0070C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142875" y="1714500"/>
            <a:ext cx="9001125" cy="4929188"/>
          </a:xfrm>
        </p:spPr>
        <p:txBody>
          <a:bodyPr>
            <a:normAutofit/>
          </a:bodyPr>
          <a:lstStyle/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AutoNum type="arabicPeriod"/>
              <a:tabLst>
                <a:tab pos="444500" algn="l"/>
              </a:tabLst>
              <a:defRPr/>
            </a:pPr>
            <a:r>
              <a:rPr lang="th-TH" sz="3200" b="1" dirty="0" smtClean="0"/>
              <a:t>ภาษาเขียนถูกต้องตามมาตรฐานมากกว่าภาษาพูด</a:t>
            </a:r>
          </a:p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AutoNum type="arabicPeriod"/>
              <a:tabLst>
                <a:tab pos="444500" algn="l"/>
              </a:tabLst>
              <a:defRPr/>
            </a:pPr>
            <a:r>
              <a:rPr lang="th-TH" sz="3200" b="1" dirty="0" smtClean="0"/>
              <a:t>ผู้หญิงพูดเก่งกว่าผู้ชาย</a:t>
            </a:r>
          </a:p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AutoNum type="arabicPeriod"/>
              <a:tabLst>
                <a:tab pos="444500" algn="l"/>
              </a:tabLst>
              <a:defRPr/>
            </a:pPr>
            <a:r>
              <a:rPr lang="th-TH" sz="3200" b="1" dirty="0" smtClean="0"/>
              <a:t>ถ้าเป็นลูกครึ่งภาษาอังกฤษจะเรียนภาษาอังกฤษได้เร็วกว่าคนไทยแท้ๆ</a:t>
            </a:r>
          </a:p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AutoNum type="arabicPeriod"/>
              <a:tabLst>
                <a:tab pos="444500" algn="l"/>
              </a:tabLst>
              <a:defRPr/>
            </a:pPr>
            <a:r>
              <a:rPr lang="th-TH" sz="3200" b="1" dirty="0" smtClean="0"/>
              <a:t>ภาษาบางภาษายังด้อยพัฒนาอยู่  มีคำศัพท์เพียงไม่กี่ร้อยคำ</a:t>
            </a:r>
          </a:p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AutoNum type="arabicPeriod"/>
              <a:tabLst>
                <a:tab pos="444500" algn="l"/>
              </a:tabLst>
              <a:defRPr/>
            </a:pPr>
            <a:r>
              <a:rPr lang="th-TH" sz="3200" b="1" dirty="0" smtClean="0"/>
              <a:t>คนที่มักพูดผิด เช่น ออกเสียงผิด ผิดไวยากรณ์ มีสติปัญญาไม่ค่อยดี</a:t>
            </a:r>
          </a:p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AutoNum type="arabicPeriod"/>
              <a:tabLst>
                <a:tab pos="444500" algn="l"/>
              </a:tabLst>
              <a:defRPr/>
            </a:pPr>
            <a:r>
              <a:rPr lang="th-TH" sz="3200" b="1" dirty="0" smtClean="0"/>
              <a:t>ในไวยากรณ์ของทุกภาษา ประธานจะมาก่อนกริยาเสมอ</a:t>
            </a:r>
          </a:p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AutoNum type="arabicPeriod"/>
              <a:tabLst>
                <a:tab pos="444500" algn="l"/>
              </a:tabLst>
              <a:defRPr/>
            </a:pPr>
            <a:r>
              <a:rPr lang="th-TH" sz="3200" b="1" dirty="0" smtClean="0"/>
              <a:t>ยิ่งท่องศัพท์ได้มาก ก็ยิ่งเก่งภาษา</a:t>
            </a:r>
            <a:endParaRPr lang="en-US" sz="3200" b="1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6A6750D9-E3E9-4D57-AA63-27620B463B5F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228600"/>
            <a:ext cx="8266112" cy="990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ความเชื่อเกี่ยวกับภาษา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571500" y="1785938"/>
            <a:ext cx="8572500" cy="4857750"/>
          </a:xfrm>
        </p:spPr>
        <p:txBody>
          <a:bodyPr>
            <a:normAutofit/>
          </a:bodyPr>
          <a:lstStyle/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None/>
              <a:tabLst>
                <a:tab pos="444500" algn="l"/>
              </a:tabLst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ภาษาเขียนถูกต้องตามมาตรฐานมากกว่าภาษาพูด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C9BB4962-ADDB-4F2E-8C17-7D92319C8B28}" type="slidenum">
              <a:rPr lang="en-US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63" y="228600"/>
            <a:ext cx="8266112" cy="990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ความเชื่อเกี่ยวกับภาษา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571500" y="1785938"/>
            <a:ext cx="8572500" cy="4857750"/>
          </a:xfrm>
        </p:spPr>
        <p:txBody>
          <a:bodyPr>
            <a:normAutofit/>
          </a:bodyPr>
          <a:lstStyle/>
          <a:p>
            <a:pPr marL="444500" indent="-444500"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SzPct val="80000"/>
              <a:buFont typeface="Wingdings"/>
              <a:buNone/>
              <a:tabLst>
                <a:tab pos="444500" algn="l"/>
              </a:tabLst>
              <a:defRPr/>
            </a:pPr>
            <a:r>
              <a:rPr lang="th-TH" sz="3600" b="1" dirty="0" smtClean="0">
                <a:solidFill>
                  <a:srgbClr val="FFFF00"/>
                </a:solidFill>
              </a:rPr>
              <a:t>ผู้หญิงพูดเก่งกว่าผู้ชาย</a:t>
            </a: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9FD9818-3439-41A3-A3E4-7F010C423B36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กระดาษ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ตรงกลาง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อุดมสมบูรณ์">
  <a:themeElements>
    <a:clrScheme name="รถไฟใต้ดิน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อุดมสมบูรณ์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อุดมสมบูรณ์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ทางเดิน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ทางเดิน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ทางเดิน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อุดมสมบูรณ์">
  <a:themeElements>
    <a:clrScheme name="อุดมสมบูรณ์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อุดมสมบูรณ์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อุดมสมบูรณ์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เสมอภาค">
  <a:themeElements>
    <a:clrScheme name="เสมอภาค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ตรงกลาง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10.xml><?xml version="1.0" encoding="utf-8"?>
<a:themeOverride xmlns:a="http://schemas.openxmlformats.org/drawingml/2006/main">
  <a:clrScheme name="กำหนดเอง 14">
    <a:dk1>
      <a:sysClr val="windowText" lastClr="000000"/>
    </a:dk1>
    <a:lt1>
      <a:srgbClr val="0070C0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1.xml><?xml version="1.0" encoding="utf-8"?>
<a:themeOverride xmlns:a="http://schemas.openxmlformats.org/drawingml/2006/main">
  <a:clrScheme name="กำหนดเอง 14">
    <a:dk1>
      <a:sysClr val="windowText" lastClr="000000"/>
    </a:dk1>
    <a:lt1>
      <a:srgbClr val="0070C0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2.xml><?xml version="1.0" encoding="utf-8"?>
<a:themeOverride xmlns:a="http://schemas.openxmlformats.org/drawingml/2006/main">
  <a:clrScheme name="กำหนดเอง 14">
    <a:dk1>
      <a:sysClr val="windowText" lastClr="000000"/>
    </a:dk1>
    <a:lt1>
      <a:srgbClr val="0070C0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3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14.xml><?xml version="1.0" encoding="utf-8"?>
<a:themeOverride xmlns:a="http://schemas.openxmlformats.org/drawingml/2006/main">
  <a:clrScheme name="กำหนดเอง 2">
    <a:dk1>
      <a:sysClr val="windowText" lastClr="000000"/>
    </a:dk1>
    <a:lt1>
      <a:srgbClr val="FCDEB2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15.xml><?xml version="1.0" encoding="utf-8"?>
<a:themeOverride xmlns:a="http://schemas.openxmlformats.org/drawingml/2006/main">
  <a:clrScheme name="กำหนดเอง 3">
    <a:dk1>
      <a:sysClr val="windowText" lastClr="000000"/>
    </a:dk1>
    <a:lt1>
      <a:srgbClr val="DFF0F4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6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7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18.xml><?xml version="1.0" encoding="utf-8"?>
<a:themeOverride xmlns:a="http://schemas.openxmlformats.org/drawingml/2006/main">
  <a:clrScheme name="ชีวิตชีวา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2.xml><?xml version="1.0" encoding="utf-8"?>
<a:themeOverride xmlns:a="http://schemas.openxmlformats.org/drawingml/2006/main">
  <a:clrScheme name="รถไฟใต้ดิน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3.xml><?xml version="1.0" encoding="utf-8"?>
<a:themeOverride xmlns:a="http://schemas.openxmlformats.org/drawingml/2006/main">
  <a:clrScheme name="ทางเดิน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4.xml><?xml version="1.0" encoding="utf-8"?>
<a:themeOverride xmlns:a="http://schemas.openxmlformats.org/drawingml/2006/main">
  <a:clrScheme name="มุมมอง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5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6.xml><?xml version="1.0" encoding="utf-8"?>
<a:themeOverride xmlns:a="http://schemas.openxmlformats.org/drawingml/2006/main">
  <a:clrScheme name="กำหนดเอง 14">
    <a:dk1>
      <a:sysClr val="windowText" lastClr="000000"/>
    </a:dk1>
    <a:lt1>
      <a:srgbClr val="0070C0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7.xml><?xml version="1.0" encoding="utf-8"?>
<a:themeOverride xmlns:a="http://schemas.openxmlformats.org/drawingml/2006/main">
  <a:clrScheme name="กำหนดเอง 14">
    <a:dk1>
      <a:sysClr val="windowText" lastClr="000000"/>
    </a:dk1>
    <a:lt1>
      <a:srgbClr val="0070C0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8.xml><?xml version="1.0" encoding="utf-8"?>
<a:themeOverride xmlns:a="http://schemas.openxmlformats.org/drawingml/2006/main">
  <a:clrScheme name="กำหนดเอง 14">
    <a:dk1>
      <a:sysClr val="windowText" lastClr="000000"/>
    </a:dk1>
    <a:lt1>
      <a:srgbClr val="0070C0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9.xml><?xml version="1.0" encoding="utf-8"?>
<a:themeOverride xmlns:a="http://schemas.openxmlformats.org/drawingml/2006/main">
  <a:clrScheme name="กำหนดเอง 14">
    <a:dk1>
      <a:sysClr val="windowText" lastClr="000000"/>
    </a:dk1>
    <a:lt1>
      <a:srgbClr val="0070C0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390</Words>
  <Application>Microsoft Office PowerPoint</Application>
  <PresentationFormat>นำเสนอทางหน้าจอ (4:3)</PresentationFormat>
  <Paragraphs>84</Paragraphs>
  <Slides>24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7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31" baseType="lpstr">
      <vt:lpstr>ชุดรูปแบบของ Office</vt:lpstr>
      <vt:lpstr>กระดาษ</vt:lpstr>
      <vt:lpstr>ตรงกลาง</vt:lpstr>
      <vt:lpstr>อุดมสมบูรณ์</vt:lpstr>
      <vt:lpstr>ทางเดิน</vt:lpstr>
      <vt:lpstr>1_อุดมสมบูรณ์</vt:lpstr>
      <vt:lpstr>เสมอภาค</vt:lpstr>
      <vt:lpstr>ภาษากับมนุษย์</vt:lpstr>
      <vt:lpstr>ภาษากับมนุษย์</vt:lpstr>
      <vt:lpstr>ภาษาของโลก</vt:lpstr>
      <vt:lpstr>ภาพนิ่ง 4</vt:lpstr>
      <vt:lpstr>ภาพนิ่ง 5</vt:lpstr>
      <vt:lpstr>ภาพนิ่ง 6</vt:lpstr>
      <vt:lpstr>ความเชื่อเกี่ยวกับภาษา</vt:lpstr>
      <vt:lpstr>ความเชื่อเกี่ยวกับภาษา</vt:lpstr>
      <vt:lpstr>ความเชื่อเกี่ยวกับภาษา</vt:lpstr>
      <vt:lpstr>ความเชื่อเกี่ยวกับภาษา</vt:lpstr>
      <vt:lpstr>ความเชื่อเกี่ยวกับภาษา</vt:lpstr>
      <vt:lpstr>ความเชื่อเกี่ยวกับภาษา</vt:lpstr>
      <vt:lpstr>ความเชื่อเกี่ยวกับภาษา</vt:lpstr>
      <vt:lpstr>ภาพนิ่ง 14</vt:lpstr>
      <vt:lpstr>ความเชื่อเกี่ยวกับภาษา</vt:lpstr>
      <vt:lpstr>อำนาจของภาษา</vt:lpstr>
      <vt:lpstr>อำนาจของภาษา</vt:lpstr>
      <vt:lpstr>อำนาจของภาษา</vt:lpstr>
      <vt:lpstr>เปลี่ยนแปลงตารางสอน</vt:lpstr>
      <vt:lpstr>เปลี่ยนแปลงตารางสอน</vt:lpstr>
      <vt:lpstr>เปลี่ยนแปลงตารางสอน</vt:lpstr>
      <vt:lpstr>เปลี่ยนแปลงตารางสอน</vt:lpstr>
      <vt:lpstr>เปลี่ยนแปลงตารางสอน</vt:lpstr>
      <vt:lpstr>ภาษากับมนุษย์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human</dc:creator>
  <cp:lastModifiedBy>Unlimit User</cp:lastModifiedBy>
  <cp:revision>41</cp:revision>
  <dcterms:created xsi:type="dcterms:W3CDTF">2009-08-04T02:27:06Z</dcterms:created>
  <dcterms:modified xsi:type="dcterms:W3CDTF">2010-08-10T10:25:54Z</dcterms:modified>
</cp:coreProperties>
</file>