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theme/themeOverride12.xml" ContentType="application/vnd.openxmlformats-officedocument.themeOverr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theme/themeOverride10.xml" ContentType="application/vnd.openxmlformats-officedocument.themeOverr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Override9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21"/>
  </p:handoutMasterIdLst>
  <p:sldIdLst>
    <p:sldId id="273" r:id="rId2"/>
    <p:sldId id="258" r:id="rId3"/>
    <p:sldId id="257" r:id="rId4"/>
    <p:sldId id="259" r:id="rId5"/>
    <p:sldId id="260" r:id="rId6"/>
    <p:sldId id="261" r:id="rId7"/>
    <p:sldId id="274" r:id="rId8"/>
    <p:sldId id="276" r:id="rId9"/>
    <p:sldId id="279" r:id="rId10"/>
    <p:sldId id="284" r:id="rId11"/>
    <p:sldId id="285" r:id="rId12"/>
    <p:sldId id="268" r:id="rId13"/>
    <p:sldId id="272" r:id="rId14"/>
    <p:sldId id="269" r:id="rId15"/>
    <p:sldId id="271" r:id="rId16"/>
    <p:sldId id="275" r:id="rId17"/>
    <p:sldId id="286" r:id="rId18"/>
    <p:sldId id="270" r:id="rId19"/>
    <p:sldId id="277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6574FD-0D20-4CA5-B632-20D3618C07BA}" type="datetimeFigureOut">
              <a:rPr lang="en-US" smtClean="0"/>
              <a:t>8/23/2010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FDA24D-650A-4F69-8BC9-41ABEEF7511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30" name="ตัวยึด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8AB25-E6B1-4FF7-BE7B-3861FC6674DD}" type="datetimeFigureOut">
              <a:rPr lang="en-US" smtClean="0"/>
              <a:t>8/23/2010</a:t>
            </a:fld>
            <a:endParaRPr lang="en-US"/>
          </a:p>
        </p:txBody>
      </p:sp>
      <p:sp>
        <p:nvSpPr>
          <p:cNvPr id="19" name="ตัวยึด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ตัวยึด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4A919-27E0-4401-A761-89D239505E0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8AB25-E6B1-4FF7-BE7B-3861FC6674DD}" type="datetimeFigureOut">
              <a:rPr lang="en-US" smtClean="0"/>
              <a:t>8/23/2010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4A919-27E0-4401-A761-89D239505E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8AB25-E6B1-4FF7-BE7B-3861FC6674DD}" type="datetimeFigureOut">
              <a:rPr lang="en-US" smtClean="0"/>
              <a:t>8/23/2010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4A919-27E0-4401-A761-89D239505E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8AB25-E6B1-4FF7-BE7B-3861FC6674DD}" type="datetimeFigureOut">
              <a:rPr lang="en-US" smtClean="0"/>
              <a:t>8/23/2010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4A919-27E0-4401-A761-89D239505E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8AB25-E6B1-4FF7-BE7B-3861FC6674DD}" type="datetimeFigureOut">
              <a:rPr lang="en-US" smtClean="0"/>
              <a:t>8/23/2010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4A919-27E0-4401-A761-89D239505E0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8AB25-E6B1-4FF7-BE7B-3861FC6674DD}" type="datetimeFigureOut">
              <a:rPr lang="en-US" smtClean="0"/>
              <a:t>8/23/2010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4A919-27E0-4401-A761-89D239505E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8AB25-E6B1-4FF7-BE7B-3861FC6674DD}" type="datetimeFigureOut">
              <a:rPr lang="en-US" smtClean="0"/>
              <a:t>8/23/2010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4A919-27E0-4401-A761-89D239505E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8AB25-E6B1-4FF7-BE7B-3861FC6674DD}" type="datetimeFigureOut">
              <a:rPr lang="en-US" smtClean="0"/>
              <a:t>8/23/2010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4A919-27E0-4401-A761-89D239505E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8AB25-E6B1-4FF7-BE7B-3861FC6674DD}" type="datetimeFigureOut">
              <a:rPr lang="en-US" smtClean="0"/>
              <a:t>8/23/2010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4A919-27E0-4401-A761-89D239505E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8AB25-E6B1-4FF7-BE7B-3861FC6674DD}" type="datetimeFigureOut">
              <a:rPr lang="en-US" smtClean="0"/>
              <a:t>8/23/2010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4A919-27E0-4401-A761-89D239505E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ดและมนมุมสี่เหลี่ยมหนึ่งมุม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ามเหลี่ยมมุมฉาก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8AB25-E6B1-4FF7-BE7B-3861FC6674DD}" type="datetimeFigureOut">
              <a:rPr lang="en-US" smtClean="0"/>
              <a:t>8/23/2010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814A919-27E0-4401-A761-89D239505E09}" type="slidenum">
              <a:rPr lang="en-US" smtClean="0"/>
              <a:t>‹#›</a:t>
            </a:fld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10" name="รูปแบบอิสระ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รูปแบบอิสระ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รูปแบบอิสระ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ตัวยึดชื่อเรื่อง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ยึดข้อความ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138AB25-E6B1-4FF7-BE7B-3861FC6674DD}" type="datetimeFigureOut">
              <a:rPr lang="en-US" smtClean="0"/>
              <a:t>8/23/2010</a:t>
            </a:fld>
            <a:endParaRPr lang="en-US"/>
          </a:p>
        </p:txBody>
      </p:sp>
      <p:sp>
        <p:nvSpPr>
          <p:cNvPr id="22" name="ตัวยึด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814A919-27E0-4401-A761-89D239505E09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กลุ่ม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รูปแบบอิสระ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รูปแบบอิสระ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h-TH" sz="5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รูปแบบการถ่ายทอดความรู้</a:t>
            </a:r>
            <a:endParaRPr lang="en-US" sz="5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2920" y="1143000"/>
            <a:ext cx="8641080" cy="5715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h-TH" sz="3600" dirty="0" smtClean="0"/>
              <a:t>			ธรณีนี่นี้	เป็นพยาน</a:t>
            </a:r>
          </a:p>
          <a:p>
            <a:pPr>
              <a:buNone/>
            </a:pPr>
            <a:r>
              <a:rPr lang="th-TH" sz="3600" dirty="0" smtClean="0"/>
              <a:t>	</a:t>
            </a:r>
            <a:r>
              <a:rPr lang="th-TH" sz="3600" dirty="0" smtClean="0"/>
              <a:t>	เราก็ศิษย์มีอาจารย์	หนึ่งบ้าง</a:t>
            </a:r>
          </a:p>
          <a:p>
            <a:pPr>
              <a:buNone/>
            </a:pPr>
            <a:r>
              <a:rPr lang="th-TH" sz="3600" dirty="0" smtClean="0"/>
              <a:t>	</a:t>
            </a:r>
            <a:r>
              <a:rPr lang="th-TH" sz="3600" dirty="0" smtClean="0"/>
              <a:t>	เราผิดท่านประหาร	เราชอบ</a:t>
            </a:r>
          </a:p>
          <a:p>
            <a:pPr>
              <a:buNone/>
            </a:pPr>
            <a:r>
              <a:rPr lang="th-TH" sz="3600" dirty="0" smtClean="0"/>
              <a:t>	</a:t>
            </a:r>
            <a:r>
              <a:rPr lang="th-TH" sz="3600" dirty="0" smtClean="0"/>
              <a:t>	เราบ่ผิดท่านมล้าง	ดาบนี้คืนสนอง</a:t>
            </a:r>
          </a:p>
          <a:p>
            <a:pPr>
              <a:buNone/>
            </a:pPr>
            <a:r>
              <a:rPr lang="th-TH" sz="3600" dirty="0" smtClean="0"/>
              <a:t>	</a:t>
            </a:r>
            <a:r>
              <a:rPr lang="th-TH" sz="3600" dirty="0" smtClean="0"/>
              <a:t>				       </a:t>
            </a:r>
            <a:r>
              <a:rPr lang="th-TH" sz="3600" i="1" dirty="0" smtClean="0"/>
              <a:t>ศรีปราชญ์ ?</a:t>
            </a:r>
            <a:endParaRPr lang="th-TH" sz="3600" i="1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2920" y="1143000"/>
            <a:ext cx="8641080" cy="5715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h-TH" sz="3600" b="1" i="1" dirty="0" smtClean="0"/>
              <a:t>ครูพักลักจำ</a:t>
            </a:r>
          </a:p>
          <a:p>
            <a:pPr>
              <a:buNone/>
            </a:pPr>
            <a:r>
              <a:rPr lang="th-TH" sz="3600" dirty="0" smtClean="0"/>
              <a:t>		</a:t>
            </a:r>
            <a:endParaRPr lang="th-TH" sz="3600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2920" y="1143000"/>
            <a:ext cx="8183880" cy="5715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600" b="1" dirty="0" smtClean="0"/>
              <a:t>รูปแบบการถ่ายทอดความรู้ในโลกสมัยใหม่ </a:t>
            </a:r>
          </a:p>
          <a:p>
            <a:pPr>
              <a:buNone/>
            </a:pPr>
            <a:r>
              <a:rPr lang="th-TH" sz="3600" dirty="0" smtClean="0"/>
              <a:t>ซึ่งเป็นวัฒนธรรมลายลักษณ์</a:t>
            </a:r>
          </a:p>
          <a:p>
            <a:pPr>
              <a:buNone/>
            </a:pPr>
            <a:endParaRPr lang="th-TH" sz="3600" dirty="0" smtClean="0"/>
          </a:p>
          <a:p>
            <a:pPr>
              <a:buNone/>
            </a:pPr>
            <a:r>
              <a:rPr lang="th-TH" sz="3600" dirty="0" smtClean="0"/>
              <a:t>ความรู้ในวัฒนธรรมลายลักษณ์เน้นความรู้ที่เป็น </a:t>
            </a:r>
            <a:r>
              <a:rPr lang="th-TH" sz="3600" i="1" dirty="0" smtClean="0"/>
              <a:t>วิชาการ</a:t>
            </a:r>
            <a:endParaRPr lang="th-TH" sz="3600" dirty="0" smtClean="0"/>
          </a:p>
          <a:p>
            <a:pPr>
              <a:spcBef>
                <a:spcPts val="0"/>
              </a:spcBef>
              <a:buNone/>
            </a:pPr>
            <a:r>
              <a:rPr lang="th-TH" sz="3600" dirty="0" smtClean="0"/>
              <a:t>แม้เป็นความรู้ที่ไม่เป็นวิชาการก็พยายามจัดระบบระเบียบ</a:t>
            </a:r>
          </a:p>
          <a:p>
            <a:pPr>
              <a:spcBef>
                <a:spcPts val="0"/>
              </a:spcBef>
              <a:buNone/>
            </a:pPr>
            <a:r>
              <a:rPr lang="th-TH" sz="3600" dirty="0" smtClean="0"/>
              <a:t>ตามแบบวิชาการ</a:t>
            </a:r>
          </a:p>
          <a:p>
            <a:pPr>
              <a:buNone/>
            </a:pPr>
            <a:endParaRPr lang="th-TH" sz="3600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2920" y="1143000"/>
            <a:ext cx="8183880" cy="5715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600" b="1" dirty="0" smtClean="0"/>
              <a:t>การศึกษาแยกเป็น </a:t>
            </a:r>
          </a:p>
          <a:p>
            <a:pPr>
              <a:buNone/>
              <a:tabLst>
                <a:tab pos="633413" algn="l"/>
                <a:tab pos="1090613" algn="l"/>
              </a:tabLst>
            </a:pPr>
            <a:r>
              <a:rPr lang="th-TH" sz="3600" b="1" i="1" dirty="0" smtClean="0">
                <a:solidFill>
                  <a:srgbClr val="0070C0"/>
                </a:solidFill>
              </a:rPr>
              <a:t>		</a:t>
            </a:r>
            <a:r>
              <a:rPr lang="th-TH" sz="3600" b="1" dirty="0" smtClean="0">
                <a:solidFill>
                  <a:srgbClr val="0070C0"/>
                </a:solidFill>
              </a:rPr>
              <a:t>1.	</a:t>
            </a:r>
            <a:r>
              <a:rPr lang="th-TH" sz="3600" b="1" i="1" dirty="0" smtClean="0">
                <a:solidFill>
                  <a:srgbClr val="0070C0"/>
                </a:solidFill>
              </a:rPr>
              <a:t>การศึกษาแบบเป็นทางการ</a:t>
            </a:r>
            <a:r>
              <a:rPr lang="th-TH" sz="3600" b="1" dirty="0" smtClean="0">
                <a:solidFill>
                  <a:srgbClr val="0070C0"/>
                </a:solidFill>
              </a:rPr>
              <a:t>  </a:t>
            </a:r>
          </a:p>
          <a:p>
            <a:pPr>
              <a:spcBef>
                <a:spcPts val="0"/>
              </a:spcBef>
              <a:buNone/>
              <a:tabLst>
                <a:tab pos="633413" algn="l"/>
                <a:tab pos="1090613" algn="l"/>
              </a:tabLst>
            </a:pPr>
            <a:r>
              <a:rPr lang="th-TH" sz="3600" b="1" dirty="0" smtClean="0">
                <a:solidFill>
                  <a:srgbClr val="0070C0"/>
                </a:solidFill>
              </a:rPr>
              <a:t>	</a:t>
            </a:r>
            <a:r>
              <a:rPr lang="th-TH" sz="3600" b="1" dirty="0" smtClean="0">
                <a:solidFill>
                  <a:srgbClr val="0070C0"/>
                </a:solidFill>
              </a:rPr>
              <a:t>		(การศึกษาในระบบโรงเรียน)</a:t>
            </a:r>
          </a:p>
          <a:p>
            <a:pPr>
              <a:spcBef>
                <a:spcPts val="0"/>
              </a:spcBef>
              <a:buNone/>
              <a:tabLst>
                <a:tab pos="633413" algn="l"/>
                <a:tab pos="1090613" algn="l"/>
              </a:tabLst>
            </a:pPr>
            <a:endParaRPr lang="th-TH" sz="3600" b="1" dirty="0" smtClean="0">
              <a:solidFill>
                <a:srgbClr val="0070C0"/>
              </a:solidFill>
            </a:endParaRPr>
          </a:p>
          <a:p>
            <a:pPr>
              <a:buNone/>
              <a:tabLst>
                <a:tab pos="633413" algn="l"/>
                <a:tab pos="1090613" algn="l"/>
              </a:tabLst>
            </a:pPr>
            <a:r>
              <a:rPr lang="th-TH" sz="3600" b="1" i="1" dirty="0" smtClean="0">
                <a:solidFill>
                  <a:srgbClr val="0070C0"/>
                </a:solidFill>
              </a:rPr>
              <a:t>	</a:t>
            </a:r>
            <a:r>
              <a:rPr lang="th-TH" sz="3600" b="1" i="1" dirty="0" smtClean="0">
                <a:solidFill>
                  <a:srgbClr val="0070C0"/>
                </a:solidFill>
              </a:rPr>
              <a:t>	2.	การศึกษาแบบไม่เป็นทางการ </a:t>
            </a:r>
          </a:p>
          <a:p>
            <a:pPr>
              <a:spcBef>
                <a:spcPts val="0"/>
              </a:spcBef>
              <a:buNone/>
              <a:tabLst>
                <a:tab pos="633413" algn="l"/>
                <a:tab pos="1090613" algn="l"/>
              </a:tabLst>
            </a:pPr>
            <a:r>
              <a:rPr lang="th-TH" sz="3600" b="1" i="1" dirty="0" smtClean="0">
                <a:solidFill>
                  <a:srgbClr val="0070C0"/>
                </a:solidFill>
              </a:rPr>
              <a:t>	</a:t>
            </a:r>
            <a:r>
              <a:rPr lang="th-TH" sz="3600" b="1" i="1" dirty="0" smtClean="0">
                <a:solidFill>
                  <a:srgbClr val="0070C0"/>
                </a:solidFill>
              </a:rPr>
              <a:t>		</a:t>
            </a:r>
            <a:r>
              <a:rPr lang="th-TH" sz="3600" b="1" dirty="0" smtClean="0">
                <a:solidFill>
                  <a:srgbClr val="0070C0"/>
                </a:solidFill>
              </a:rPr>
              <a:t>(การศึกษานอกระบบโรงเรียน)</a:t>
            </a:r>
            <a:endParaRPr lang="th-TH" b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>
            <a:normAutofit/>
          </a:bodyPr>
          <a:lstStyle/>
          <a:p>
            <a:pPr marL="914400" indent="-457200">
              <a:buFont typeface="Wingdings" pitchFamily="2" charset="2"/>
              <a:buChar char="Ø"/>
              <a:tabLst>
                <a:tab pos="914400" algn="l"/>
              </a:tabLst>
            </a:pPr>
            <a:r>
              <a:rPr lang="th-TH" sz="3600" dirty="0" smtClean="0"/>
              <a:t>ผ่านหนังสือ ตำรา</a:t>
            </a:r>
          </a:p>
          <a:p>
            <a:pPr marL="914400" indent="-457200">
              <a:buFont typeface="Wingdings" pitchFamily="2" charset="2"/>
              <a:buChar char="Ø"/>
              <a:tabLst>
                <a:tab pos="914400" algn="l"/>
              </a:tabLst>
            </a:pPr>
            <a:r>
              <a:rPr lang="th-TH" sz="3600" dirty="0" smtClean="0"/>
              <a:t>การสาธิตหรือแสดงให้ดู ทำให้เป็นขั้นตอน (</a:t>
            </a:r>
            <a:r>
              <a:rPr lang="th-TH" sz="3600" dirty="0" err="1" smtClean="0"/>
              <a:t>สารคดี</a:t>
            </a:r>
            <a:r>
              <a:rPr lang="th-TH" sz="3600" dirty="0" smtClean="0"/>
              <a:t>)</a:t>
            </a:r>
          </a:p>
          <a:p>
            <a:pPr marL="914400" indent="-457200">
              <a:buFont typeface="Wingdings" pitchFamily="2" charset="2"/>
              <a:buChar char="Ø"/>
              <a:tabLst>
                <a:tab pos="914400" algn="l"/>
              </a:tabLst>
            </a:pPr>
            <a:r>
              <a:rPr lang="th-TH" sz="3600" dirty="0" smtClean="0"/>
              <a:t>การแสดง </a:t>
            </a:r>
          </a:p>
          <a:p>
            <a:pPr marL="914400" indent="-457200">
              <a:spcBef>
                <a:spcPts val="0"/>
              </a:spcBef>
              <a:buNone/>
              <a:tabLst>
                <a:tab pos="914400" algn="l"/>
              </a:tabLst>
            </a:pPr>
            <a:r>
              <a:rPr lang="th-TH" sz="3600" dirty="0" smtClean="0"/>
              <a:t>	</a:t>
            </a:r>
            <a:r>
              <a:rPr lang="th-TH" sz="3600" dirty="0" smtClean="0"/>
              <a:t>(มีทั้งที่เป็นขับร้อง เรื่องเล่า นาฏกรรม ละคร ฯลฯ</a:t>
            </a:r>
          </a:p>
          <a:p>
            <a:pPr marL="914400" indent="-457200">
              <a:spcBef>
                <a:spcPts val="0"/>
              </a:spcBef>
              <a:buNone/>
              <a:tabLst>
                <a:tab pos="914400" algn="l"/>
              </a:tabLst>
            </a:pPr>
            <a:r>
              <a:rPr lang="th-TH" sz="3600" dirty="0" smtClean="0"/>
              <a:t>	</a:t>
            </a:r>
            <a:r>
              <a:rPr lang="th-TH" sz="3600" dirty="0" smtClean="0"/>
              <a:t>ภาพยนตร์ ภาพยนตร์</a:t>
            </a:r>
            <a:r>
              <a:rPr lang="th-TH" sz="3600" dirty="0" err="1" smtClean="0"/>
              <a:t>สารคดี</a:t>
            </a:r>
            <a:r>
              <a:rPr lang="th-TH" sz="3600" dirty="0" smtClean="0"/>
              <a:t> ฯลฯ)</a:t>
            </a:r>
          </a:p>
          <a:p>
            <a:pPr marL="914400" indent="-457200">
              <a:buFont typeface="Wingdings" pitchFamily="2" charset="2"/>
              <a:buChar char="Ø"/>
              <a:tabLst>
                <a:tab pos="914400" algn="l"/>
              </a:tabLst>
            </a:pPr>
            <a:r>
              <a:rPr lang="th-TH" sz="3600" dirty="0" smtClean="0"/>
              <a:t>พิธีกรรม (บทบาทลดลง)</a:t>
            </a:r>
            <a:endParaRPr lang="en-US" sz="36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2920" y="1143000"/>
            <a:ext cx="8183880" cy="5029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h-TH" sz="3600" b="1" i="1" dirty="0" smtClean="0">
                <a:solidFill>
                  <a:srgbClr val="0070C0"/>
                </a:solidFill>
              </a:rPr>
              <a:t>ความรู้ที่ผ่านมุขปาฐะในวัฒนธรรมลายลักษณ์</a:t>
            </a:r>
          </a:p>
          <a:p>
            <a:pPr>
              <a:buNone/>
            </a:pPr>
            <a:endParaRPr lang="th-TH" sz="3600" dirty="0" smtClean="0"/>
          </a:p>
          <a:p>
            <a:pPr>
              <a:buNone/>
            </a:pPr>
            <a:r>
              <a:rPr lang="th-TH" sz="3600" dirty="0" smtClean="0"/>
              <a:t>การถ่ายทอดความรู้ผ่านมุขปาฐะ พัฒนาจากเดิม ไม่ได้หยุด</a:t>
            </a:r>
          </a:p>
          <a:p>
            <a:pPr>
              <a:spcBef>
                <a:spcPts val="0"/>
              </a:spcBef>
              <a:buNone/>
            </a:pPr>
            <a:r>
              <a:rPr lang="th-TH" sz="3600" dirty="0" smtClean="0"/>
              <a:t>หรือหมดไป  แต่การถ่ายทอดสู่วงกว้างผ่านลายลักษณ์</a:t>
            </a:r>
          </a:p>
          <a:p>
            <a:pPr>
              <a:spcBef>
                <a:spcPts val="0"/>
              </a:spcBef>
              <a:buNone/>
            </a:pPr>
            <a:r>
              <a:rPr lang="th-TH" sz="3600" dirty="0" smtClean="0"/>
              <a:t>ซึ่งไม่จำเป็นต้องพึ่งผู้รู้หนังสือ</a:t>
            </a:r>
          </a:p>
          <a:p>
            <a:pPr marL="914400" indent="-280988">
              <a:buClrTx/>
              <a:buSzPct val="100000"/>
              <a:buFont typeface="Arial" pitchFamily="34" charset="0"/>
              <a:buChar char="•"/>
              <a:tabLst>
                <a:tab pos="914400" algn="l"/>
              </a:tabLst>
            </a:pPr>
            <a:r>
              <a:rPr lang="th-TH" sz="3600" dirty="0" smtClean="0"/>
              <a:t>ทางศาสนา (มีการพิมพ์คัมภีร์/คำเทศน์เป็นหนังสือ)</a:t>
            </a:r>
          </a:p>
          <a:p>
            <a:pPr marL="914400" indent="-280988">
              <a:buClrTx/>
              <a:buSzPct val="100000"/>
              <a:buFont typeface="Arial" pitchFamily="34" charset="0"/>
              <a:buChar char="•"/>
              <a:tabLst>
                <a:tab pos="914400" algn="l"/>
              </a:tabLst>
            </a:pPr>
            <a:r>
              <a:rPr lang="th-TH" sz="3600" dirty="0" smtClean="0"/>
              <a:t>ทางโลก (มีการพิมพ์หนังสือ)</a:t>
            </a:r>
            <a:endParaRPr lang="en-US" sz="36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image.guardian.co.uk/sys-images/Books/Pix/pictures/2007/02/07/godwin_bible46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295399"/>
            <a:ext cx="7239000" cy="47210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blogs.uflib.ufl.edu/infocommonswest/files/2009/07/textbooks_flickr_photos_by_chryst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3800" y="1600200"/>
            <a:ext cx="7089600" cy="47311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2920" y="1143000"/>
            <a:ext cx="8336280" cy="4724400"/>
          </a:xfrm>
        </p:spPr>
        <p:txBody>
          <a:bodyPr/>
          <a:lstStyle/>
          <a:p>
            <a:pPr>
              <a:buNone/>
            </a:pPr>
            <a:r>
              <a:rPr lang="th-TH" sz="3600" b="1" dirty="0" smtClean="0"/>
              <a:t>รูปแบบการถ่ายทอดความรู้ในโลกปัจจุบัน </a:t>
            </a:r>
          </a:p>
          <a:p>
            <a:pPr>
              <a:buNone/>
            </a:pPr>
            <a:endParaRPr lang="th-TH" sz="3600" dirty="0" smtClean="0"/>
          </a:p>
          <a:p>
            <a:pPr>
              <a:buNone/>
            </a:pPr>
            <a:r>
              <a:rPr lang="th-TH" sz="3600" dirty="0" smtClean="0"/>
              <a:t>ความรู้ </a:t>
            </a:r>
            <a:r>
              <a:rPr lang="th-TH" sz="3600" i="1" dirty="0" smtClean="0"/>
              <a:t>วิชาการ </a:t>
            </a:r>
            <a:r>
              <a:rPr lang="th-TH" sz="3600" dirty="0" smtClean="0"/>
              <a:t>พัฒนามากขึ้น พร้อมกับเทคโนโลยีก้าวหน้ามาก</a:t>
            </a:r>
          </a:p>
          <a:p>
            <a:pPr>
              <a:spcBef>
                <a:spcPts val="0"/>
              </a:spcBef>
              <a:buNone/>
            </a:pPr>
            <a:r>
              <a:rPr lang="th-TH" sz="3600" dirty="0" smtClean="0"/>
              <a:t>ทำให้รูปแบบการถ่ายทอดความรู้หลากหลายขึ้น</a:t>
            </a:r>
          </a:p>
          <a:p>
            <a:pPr>
              <a:buNone/>
            </a:pPr>
            <a:endParaRPr lang="th-TH" sz="3600" dirty="0" smtClean="0"/>
          </a:p>
          <a:p>
            <a:pPr>
              <a:buNone/>
            </a:pPr>
            <a:r>
              <a:rPr lang="th-TH" sz="3600" dirty="0" smtClean="0"/>
              <a:t>คนโดยมากมักมองว่า ความรู้ </a:t>
            </a:r>
            <a:r>
              <a:rPr lang="th-TH" sz="3600" i="1" dirty="0" smtClean="0"/>
              <a:t>ที่แท้เป็นความจริง</a:t>
            </a:r>
            <a:r>
              <a:rPr lang="th-TH" sz="3600" dirty="0" smtClean="0"/>
              <a:t> ต้องเป็น</a:t>
            </a:r>
          </a:p>
          <a:p>
            <a:pPr>
              <a:spcBef>
                <a:spcPts val="0"/>
              </a:spcBef>
              <a:buNone/>
            </a:pPr>
            <a:r>
              <a:rPr lang="th-TH" sz="3600" dirty="0" smtClean="0"/>
              <a:t>ความรู้ </a:t>
            </a:r>
            <a:r>
              <a:rPr lang="th-TH" sz="3600" i="1" dirty="0" smtClean="0"/>
              <a:t>วิชาการ</a:t>
            </a:r>
            <a:endParaRPr lang="th-TH" sz="3600" dirty="0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oknation.net/blog/home/blog_data/98/28098/images/nasak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1600200"/>
            <a:ext cx="6629400" cy="4972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600" dirty="0" smtClean="0"/>
              <a:t>ภาษาเป็นเครื่องมือสำคัญของการถ่ายทอดความรู้</a:t>
            </a:r>
          </a:p>
          <a:p>
            <a:pPr>
              <a:buNone/>
            </a:pPr>
            <a:r>
              <a:rPr lang="th-TH" sz="3600" dirty="0" smtClean="0"/>
              <a:t>	</a:t>
            </a:r>
            <a:r>
              <a:rPr lang="th-TH" sz="3600" dirty="0" smtClean="0"/>
              <a:t>	</a:t>
            </a:r>
            <a:r>
              <a:rPr lang="th-TH" sz="3600" dirty="0" err="1" smtClean="0"/>
              <a:t>วัจนภาษา</a:t>
            </a:r>
            <a:endParaRPr lang="th-TH" sz="3600" dirty="0" smtClean="0"/>
          </a:p>
          <a:p>
            <a:pPr>
              <a:buNone/>
            </a:pPr>
            <a:r>
              <a:rPr lang="th-TH" sz="3600" dirty="0" smtClean="0"/>
              <a:t>	</a:t>
            </a:r>
            <a:r>
              <a:rPr lang="th-TH" sz="3600" dirty="0" smtClean="0"/>
              <a:t>	</a:t>
            </a:r>
            <a:r>
              <a:rPr lang="th-TH" sz="3600" dirty="0" err="1" smtClean="0"/>
              <a:t>อวัจนภาษา</a:t>
            </a:r>
            <a:endParaRPr lang="en-US"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600" dirty="0" smtClean="0">
                <a:latin typeface="Browallia New" pitchFamily="34" charset="-34"/>
                <a:cs typeface="Browallia New" pitchFamily="34" charset="-34"/>
              </a:rPr>
              <a:t>วัฒนธรรมมุขปาฐะ</a:t>
            </a:r>
          </a:p>
          <a:p>
            <a:pPr>
              <a:buNone/>
            </a:pPr>
            <a:r>
              <a:rPr lang="th-TH" sz="3600" dirty="0" smtClean="0">
                <a:latin typeface="Browallia New" pitchFamily="34" charset="-34"/>
                <a:cs typeface="Browallia New" pitchFamily="34" charset="-34"/>
              </a:rPr>
              <a:t>วัฒนธรรมลายลักษณ์</a:t>
            </a:r>
            <a:endParaRPr lang="en-US" sz="3600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2920" y="1143000"/>
            <a:ext cx="8183880" cy="5029200"/>
          </a:xfrm>
        </p:spPr>
        <p:txBody>
          <a:bodyPr/>
          <a:lstStyle/>
          <a:p>
            <a:pPr>
              <a:buNone/>
            </a:pPr>
            <a:r>
              <a:rPr lang="th-TH" sz="3600" b="1" dirty="0" smtClean="0"/>
              <a:t>รูปแบบการถ่ายทอดความรู้ในสังคมดั้งเดิม </a:t>
            </a:r>
          </a:p>
          <a:p>
            <a:pPr>
              <a:buNone/>
            </a:pPr>
            <a:r>
              <a:rPr lang="th-TH" sz="3600" dirty="0" smtClean="0"/>
              <a:t>ซึ่งเป็นวัฒนธรรมมุขปาฐะ</a:t>
            </a:r>
          </a:p>
          <a:p>
            <a:pPr>
              <a:buNone/>
            </a:pPr>
            <a:endParaRPr lang="th-TH" sz="3600" dirty="0" smtClean="0"/>
          </a:p>
          <a:p>
            <a:pPr>
              <a:buNone/>
            </a:pPr>
            <a:r>
              <a:rPr lang="th-TH" sz="3600" dirty="0" smtClean="0"/>
              <a:t>ความรู้ในวัฒนธรรมมุขปาฐะเป็นความรู้ที่ใช้ในชีวิตประจำวัน</a:t>
            </a:r>
          </a:p>
          <a:p>
            <a:pPr>
              <a:spcBef>
                <a:spcPts val="0"/>
              </a:spcBef>
              <a:buNone/>
            </a:pPr>
            <a:r>
              <a:rPr lang="th-TH" sz="3600" dirty="0" smtClean="0"/>
              <a:t>ทั้งที่เป็นการดำรงชีวิต ความคิดความเชื่อ-ศาสนา </a:t>
            </a:r>
          </a:p>
          <a:p>
            <a:pPr>
              <a:spcBef>
                <a:spcPts val="0"/>
              </a:spcBef>
              <a:buNone/>
            </a:pPr>
            <a:r>
              <a:rPr lang="th-TH" sz="3600" dirty="0" smtClean="0"/>
              <a:t>เรื่องเล่าต่างๆ </a:t>
            </a:r>
          </a:p>
          <a:p>
            <a:pPr>
              <a:buNone/>
            </a:pPr>
            <a:endParaRPr lang="th-TH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>
            <a:normAutofit/>
          </a:bodyPr>
          <a:lstStyle/>
          <a:p>
            <a:pPr marL="914400" indent="-457200">
              <a:buFont typeface="Wingdings" pitchFamily="2" charset="2"/>
              <a:buChar char="Ø"/>
              <a:tabLst>
                <a:tab pos="914400" algn="l"/>
              </a:tabLst>
            </a:pPr>
            <a:r>
              <a:rPr lang="th-TH" sz="3600" dirty="0" smtClean="0"/>
              <a:t>บอกเล่าด้วยปาก</a:t>
            </a:r>
          </a:p>
          <a:p>
            <a:pPr marL="914400" indent="-457200">
              <a:buFont typeface="Wingdings" pitchFamily="2" charset="2"/>
              <a:buChar char="Ø"/>
              <a:tabLst>
                <a:tab pos="914400" algn="l"/>
              </a:tabLst>
            </a:pPr>
            <a:r>
              <a:rPr lang="th-TH" sz="3600" dirty="0" smtClean="0"/>
              <a:t>การสาธิตหรือแสดงให้ดู</a:t>
            </a:r>
          </a:p>
          <a:p>
            <a:pPr marL="914400" indent="-457200">
              <a:buFont typeface="Wingdings" pitchFamily="2" charset="2"/>
              <a:buChar char="Ø"/>
              <a:tabLst>
                <a:tab pos="914400" algn="l"/>
              </a:tabLst>
            </a:pPr>
            <a:r>
              <a:rPr lang="th-TH" sz="3600" dirty="0" smtClean="0"/>
              <a:t>การแสดง </a:t>
            </a:r>
          </a:p>
          <a:p>
            <a:pPr marL="914400" indent="-457200">
              <a:spcBef>
                <a:spcPts val="0"/>
              </a:spcBef>
              <a:buNone/>
              <a:tabLst>
                <a:tab pos="914400" algn="l"/>
              </a:tabLst>
            </a:pPr>
            <a:r>
              <a:rPr lang="th-TH" sz="3600" dirty="0" smtClean="0"/>
              <a:t>	</a:t>
            </a:r>
            <a:r>
              <a:rPr lang="th-TH" sz="3600" dirty="0" smtClean="0"/>
              <a:t>(มีทั้งที่เป็นขับร้อง เรื่องเล่า นาฏกรรม ละคร ฯลฯ)</a:t>
            </a:r>
          </a:p>
          <a:p>
            <a:pPr marL="914400" indent="-457200">
              <a:buFont typeface="Wingdings" pitchFamily="2" charset="2"/>
              <a:buChar char="Ø"/>
              <a:tabLst>
                <a:tab pos="914400" algn="l"/>
              </a:tabLst>
            </a:pPr>
            <a:r>
              <a:rPr lang="th-TH" sz="3600" dirty="0" smtClean="0"/>
              <a:t>พิธีกรรม </a:t>
            </a:r>
            <a:endParaRPr lang="en-US" sz="3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2920" y="1143000"/>
            <a:ext cx="8641080" cy="5715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h-TH" sz="3600" b="1" i="1" dirty="0" smtClean="0">
                <a:solidFill>
                  <a:srgbClr val="0070C0"/>
                </a:solidFill>
              </a:rPr>
              <a:t>ความรู้ที่ผ่านลายลักษณ์ในวัฒนธรรมมุขปาฐะ</a:t>
            </a:r>
          </a:p>
          <a:p>
            <a:pPr>
              <a:buNone/>
            </a:pPr>
            <a:endParaRPr lang="th-TH" sz="3600" dirty="0" smtClean="0"/>
          </a:p>
          <a:p>
            <a:pPr>
              <a:buNone/>
            </a:pPr>
            <a:r>
              <a:rPr lang="th-TH" sz="3600" dirty="0" smtClean="0"/>
              <a:t>ลายลักษณ์มีมานานนับพันปี  แต่การถ่ายทอดความรู้</a:t>
            </a:r>
          </a:p>
          <a:p>
            <a:pPr>
              <a:spcBef>
                <a:spcPts val="0"/>
              </a:spcBef>
              <a:buNone/>
            </a:pPr>
            <a:r>
              <a:rPr lang="th-TH" sz="3600" dirty="0" smtClean="0"/>
              <a:t>สู่วงกว้างจะผ่านผู้รู้</a:t>
            </a:r>
          </a:p>
          <a:p>
            <a:pPr marL="914400" indent="-280988">
              <a:buClrTx/>
              <a:buSzPct val="100000"/>
              <a:buFont typeface="Arial" pitchFamily="34" charset="0"/>
              <a:buChar char="•"/>
              <a:tabLst>
                <a:tab pos="914400" algn="l"/>
              </a:tabLst>
            </a:pPr>
            <a:r>
              <a:rPr lang="th-TH" sz="3600" dirty="0" smtClean="0"/>
              <a:t>ทางศาสนา (พระเป็นคนกลาง  ใช้การเทศน์)</a:t>
            </a:r>
          </a:p>
          <a:p>
            <a:pPr marL="914400" indent="-280988">
              <a:buClrTx/>
              <a:buSzPct val="100000"/>
              <a:buFont typeface="Arial" pitchFamily="34" charset="0"/>
              <a:buChar char="•"/>
              <a:tabLst>
                <a:tab pos="914400" algn="l"/>
              </a:tabLst>
            </a:pPr>
            <a:r>
              <a:rPr lang="th-TH" sz="3600" dirty="0" smtClean="0"/>
              <a:t>ทางโลก (ผู้ชำนาญการบางด้าน เช่น หมอทำนาย </a:t>
            </a:r>
          </a:p>
          <a:p>
            <a:pPr marL="914400" indent="-280988">
              <a:spcBef>
                <a:spcPts val="0"/>
              </a:spcBef>
              <a:buClrTx/>
              <a:buSzPct val="100000"/>
              <a:buNone/>
              <a:tabLst>
                <a:tab pos="914400" algn="l"/>
              </a:tabLst>
            </a:pPr>
            <a:r>
              <a:rPr lang="th-TH" sz="3600" dirty="0" smtClean="0"/>
              <a:t>	</a:t>
            </a:r>
            <a:r>
              <a:rPr lang="th-TH" sz="3600" dirty="0" smtClean="0"/>
              <a:t>หมอยา ฯลฯ มีตำรา แต่มีได้เฉพาะบางคน และเป็นความลับ บางครั้งจึงต้องบันทึกความรู้เป็นรหัสลับ ส่งต่อเฉพาะคน)</a:t>
            </a:r>
            <a:endParaRPr lang="en-US" sz="3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istrator\My Documents\My Pictures\Picture\Picture 016.jpg"/>
          <p:cNvPicPr>
            <a:picLocks noChangeAspect="1" noChangeArrowheads="1"/>
          </p:cNvPicPr>
          <p:nvPr/>
        </p:nvPicPr>
        <p:blipFill>
          <a:blip r:embed="rId2">
            <a:lum bright="-20000" contrast="30000"/>
          </a:blip>
          <a:srcRect l="2041" t="2675" b="3682"/>
          <a:stretch>
            <a:fillRect/>
          </a:stretch>
        </p:blipFill>
        <p:spPr bwMode="auto">
          <a:xfrm>
            <a:off x="838200" y="1143000"/>
            <a:ext cx="7315200" cy="533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www.oknation.net/blog/home/blog_data/98/28098/images/sombhan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143000"/>
            <a:ext cx="7622448" cy="4648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board.palungjit.com/attachment.php?attachmentid=701253&amp;stc=1&amp;d=12535098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083943"/>
            <a:ext cx="6172200" cy="47834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ไหลเวียน">
  <a:themeElements>
    <a:clrScheme name="กำหนดเอง 12">
      <a:dk1>
        <a:sysClr val="windowText" lastClr="000000"/>
      </a:dk1>
      <a:lt1>
        <a:srgbClr val="DFF0F4"/>
      </a:lt1>
      <a:dk2>
        <a:srgbClr val="DFF0F4"/>
      </a:dk2>
      <a:lt2>
        <a:srgbClr val="FFEFC9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ไหลเวียน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ไหลเวียน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กำหนดเอง 1">
    <a:dk1>
      <a:sysClr val="windowText" lastClr="000000"/>
    </a:dk1>
    <a:lt1>
      <a:srgbClr val="FFFFCC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ppt/theme/themeOverride10.xml><?xml version="1.0" encoding="utf-8"?>
<a:themeOverride xmlns:a="http://schemas.openxmlformats.org/drawingml/2006/main">
  <a:clrScheme name="กำหนดเอง 6">
    <a:dk1>
      <a:sysClr val="windowText" lastClr="000000"/>
    </a:dk1>
    <a:lt1>
      <a:sysClr val="window" lastClr="FFFFFF"/>
    </a:lt1>
    <a:dk2>
      <a:srgbClr val="FADAB5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11.xml><?xml version="1.0" encoding="utf-8"?>
<a:themeOverride xmlns:a="http://schemas.openxmlformats.org/drawingml/2006/main">
  <a:clrScheme name="กำหนดเอง 5">
    <a:dk1>
      <a:sysClr val="windowText" lastClr="000000"/>
    </a:dk1>
    <a:lt1>
      <a:sysClr val="window" lastClr="FFFFFF"/>
    </a:lt1>
    <a:dk2>
      <a:srgbClr val="FDF59C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12.xml><?xml version="1.0" encoding="utf-8"?>
<a:themeOverride xmlns:a="http://schemas.openxmlformats.org/drawingml/2006/main">
  <a:clrScheme name="กำหนดเอง 5">
    <a:dk1>
      <a:sysClr val="windowText" lastClr="000000"/>
    </a:dk1>
    <a:lt1>
      <a:sysClr val="window" lastClr="FFFFFF"/>
    </a:lt1>
    <a:dk2>
      <a:srgbClr val="FDF59C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13.xml><?xml version="1.0" encoding="utf-8"?>
<a:themeOverride xmlns:a="http://schemas.openxmlformats.org/drawingml/2006/main">
  <a:clrScheme name="กำหนดเอง 9">
    <a:dk1>
      <a:sysClr val="windowText" lastClr="000000"/>
    </a:dk1>
    <a:lt1>
      <a:sysClr val="window" lastClr="FFFFFF"/>
    </a:lt1>
    <a:dk2>
      <a:srgbClr val="FDE5CC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ppt/theme/themeOverride14.xml><?xml version="1.0" encoding="utf-8"?>
<a:themeOverride xmlns:a="http://schemas.openxmlformats.org/drawingml/2006/main">
  <a:clrScheme name="กำหนดเอง 9">
    <a:dk1>
      <a:sysClr val="windowText" lastClr="000000"/>
    </a:dk1>
    <a:lt1>
      <a:sysClr val="window" lastClr="FFFFFF"/>
    </a:lt1>
    <a:dk2>
      <a:srgbClr val="FDE5CC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ppt/theme/themeOverride2.xml><?xml version="1.0" encoding="utf-8"?>
<a:themeOverride xmlns:a="http://schemas.openxmlformats.org/drawingml/2006/main">
  <a:clrScheme name="กำหนดเอง 10">
    <a:dk1>
      <a:srgbClr val="323232"/>
    </a:dk1>
    <a:lt1>
      <a:sysClr val="window" lastClr="FFFFFF"/>
    </a:lt1>
    <a:dk2>
      <a:srgbClr val="FDE5CC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ppt/theme/themeOverride3.xml><?xml version="1.0" encoding="utf-8"?>
<a:themeOverride xmlns:a="http://schemas.openxmlformats.org/drawingml/2006/main">
  <a:clrScheme name="กำหนดเอง 10">
    <a:dk1>
      <a:srgbClr val="323232"/>
    </a:dk1>
    <a:lt1>
      <a:sysClr val="window" lastClr="FFFFFF"/>
    </a:lt1>
    <a:dk2>
      <a:srgbClr val="FDE5CC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ppt/theme/themeOverride4.xml><?xml version="1.0" encoding="utf-8"?>
<a:themeOverride xmlns:a="http://schemas.openxmlformats.org/drawingml/2006/main">
  <a:clrScheme name="กำหนดเอง 12">
    <a:dk1>
      <a:sysClr val="windowText" lastClr="000000"/>
    </a:dk1>
    <a:lt1>
      <a:srgbClr val="DFF0F4"/>
    </a:lt1>
    <a:dk2>
      <a:srgbClr val="DFF0F4"/>
    </a:dk2>
    <a:lt2>
      <a:srgbClr val="FFEFC9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5.xml><?xml version="1.0" encoding="utf-8"?>
<a:themeOverride xmlns:a="http://schemas.openxmlformats.org/drawingml/2006/main">
  <a:clrScheme name="กำหนดเอง 12">
    <a:dk1>
      <a:sysClr val="windowText" lastClr="000000"/>
    </a:dk1>
    <a:lt1>
      <a:srgbClr val="DFF0F4"/>
    </a:lt1>
    <a:dk2>
      <a:srgbClr val="DFF0F4"/>
    </a:dk2>
    <a:lt2>
      <a:srgbClr val="FFEFC9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6.xml><?xml version="1.0" encoding="utf-8"?>
<a:themeOverride xmlns:a="http://schemas.openxmlformats.org/drawingml/2006/main">
  <a:clrScheme name="กำหนดเอง 12">
    <a:dk1>
      <a:sysClr val="windowText" lastClr="000000"/>
    </a:dk1>
    <a:lt1>
      <a:srgbClr val="DFF0F4"/>
    </a:lt1>
    <a:dk2>
      <a:srgbClr val="DFF0F4"/>
    </a:dk2>
    <a:lt2>
      <a:srgbClr val="FFEFC9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7.xml><?xml version="1.0" encoding="utf-8"?>
<a:themeOverride xmlns:a="http://schemas.openxmlformats.org/drawingml/2006/main">
  <a:clrScheme name="กำหนดเอง 6">
    <a:dk1>
      <a:sysClr val="windowText" lastClr="000000"/>
    </a:dk1>
    <a:lt1>
      <a:sysClr val="window" lastClr="FFFFFF"/>
    </a:lt1>
    <a:dk2>
      <a:srgbClr val="FADAB5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8.xml><?xml version="1.0" encoding="utf-8"?>
<a:themeOverride xmlns:a="http://schemas.openxmlformats.org/drawingml/2006/main">
  <a:clrScheme name="กำหนดเอง 6">
    <a:dk1>
      <a:sysClr val="windowText" lastClr="000000"/>
    </a:dk1>
    <a:lt1>
      <a:sysClr val="window" lastClr="FFFFFF"/>
    </a:lt1>
    <a:dk2>
      <a:srgbClr val="FADAB5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9.xml><?xml version="1.0" encoding="utf-8"?>
<a:themeOverride xmlns:a="http://schemas.openxmlformats.org/drawingml/2006/main">
  <a:clrScheme name="กำหนดเอง 6">
    <a:dk1>
      <a:sysClr val="windowText" lastClr="000000"/>
    </a:dk1>
    <a:lt1>
      <a:sysClr val="window" lastClr="FFFFFF"/>
    </a:lt1>
    <a:dk2>
      <a:srgbClr val="FADAB5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285</TotalTime>
  <Words>274</Words>
  <Application>Microsoft Office PowerPoint</Application>
  <PresentationFormat>นำเสนอทางหน้าจอ (4:3)</PresentationFormat>
  <Paragraphs>63</Paragraphs>
  <Slides>19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19</vt:i4>
      </vt:variant>
    </vt:vector>
  </HeadingPairs>
  <TitlesOfParts>
    <vt:vector size="20" baseType="lpstr">
      <vt:lpstr>ไหลเวียน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</vt:vector>
  </TitlesOfParts>
  <Company>ecution.t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รูปแบบการถ่ายทอดความรู้</dc:title>
  <dc:creator>Thanan Sethaphan</dc:creator>
  <cp:lastModifiedBy>Thanan Sethaphan</cp:lastModifiedBy>
  <cp:revision>23</cp:revision>
  <dcterms:created xsi:type="dcterms:W3CDTF">2010-08-23T03:28:32Z</dcterms:created>
  <dcterms:modified xsi:type="dcterms:W3CDTF">2010-08-23T08:14:20Z</dcterms:modified>
</cp:coreProperties>
</file>